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25"/>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78"/>
    <p:restoredTop sz="84002"/>
  </p:normalViewPr>
  <p:slideViewPr>
    <p:cSldViewPr snapToGrid="0">
      <p:cViewPr varScale="1">
        <p:scale>
          <a:sx n="201" d="100"/>
          <a:sy n="201" d="100"/>
        </p:scale>
        <p:origin x="216"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nytimes.com/2019/03/10/style/what-is-tik-tok.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blogs.wellesley.edu/whatisracialdifference/2021/03/15/racism-on-tiktok-the-appropriation-of-black-culture-in-digital-spaces/%20)"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ulturedmag.com/lil-miquela/"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app.inferkit.com/demo"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heguardian.com/music/2020/may/12/my-studio-is-an-extra-limb-right-now-bedroom-pop-the-perfect-genre-for-lockdown"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www.dw.com/en/billie-eilish-from-bedroom-artist-to-queen-of-pop/a-52161397"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tate.org.uk/kids/make/art-technology/draw-sound-creatur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rollingstone.com/music/music-news/pharrell-rick-rubin-blurred-lines-lawsuit-verdict-908084/"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theguardian.com/music/2013/oct/31/robin-thicke-copyright-marvin-gaye-family-blurred-line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de87f610a4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de87f610a4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e28ce52d2_0_3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de28ce52d2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900">
                <a:solidFill>
                  <a:schemeClr val="dk1"/>
                </a:solidFill>
              </a:rPr>
              <a:t>Today </a:t>
            </a:r>
            <a:r>
              <a:rPr lang="en" sz="900" u="sng">
                <a:solidFill>
                  <a:schemeClr val="hlink"/>
                </a:solidFill>
                <a:hlinkClick r:id="rId3"/>
              </a:rPr>
              <a:t>TikTok</a:t>
            </a:r>
            <a:r>
              <a:rPr lang="en" sz="900">
                <a:solidFill>
                  <a:schemeClr val="dk1"/>
                </a:solidFill>
              </a:rPr>
              <a:t> has over 1.1billion active users worldwide (2021), and 64% of the users are Gen Z (born ‘97-2015). </a:t>
            </a:r>
            <a:endParaRPr sz="900">
              <a:solidFill>
                <a:schemeClr val="dk1"/>
              </a:solidFill>
            </a:endParaRPr>
          </a:p>
          <a:p>
            <a:pPr marL="0" lvl="0" indent="0" algn="l" rtl="0">
              <a:lnSpc>
                <a:spcPct val="115000"/>
              </a:lnSpc>
              <a:spcBef>
                <a:spcPts val="1200"/>
              </a:spcBef>
              <a:spcAft>
                <a:spcPts val="0"/>
              </a:spcAft>
              <a:buNone/>
            </a:pPr>
            <a:r>
              <a:rPr lang="en" sz="900" b="1">
                <a:solidFill>
                  <a:schemeClr val="dk1"/>
                </a:solidFill>
              </a:rPr>
              <a:t>Ask:</a:t>
            </a:r>
            <a:endParaRPr sz="900" b="1">
              <a:solidFill>
                <a:schemeClr val="dk1"/>
              </a:solidFill>
            </a:endParaRPr>
          </a:p>
          <a:p>
            <a:pPr marL="457200" lvl="0" indent="-285750" algn="l" rtl="0">
              <a:lnSpc>
                <a:spcPct val="115000"/>
              </a:lnSpc>
              <a:spcBef>
                <a:spcPts val="1200"/>
              </a:spcBef>
              <a:spcAft>
                <a:spcPts val="0"/>
              </a:spcAft>
              <a:buClr>
                <a:schemeClr val="dk1"/>
              </a:buClr>
              <a:buSzPts val="900"/>
              <a:buChar char="-"/>
            </a:pPr>
            <a:r>
              <a:rPr lang="en" sz="900">
                <a:solidFill>
                  <a:schemeClr val="dk1"/>
                </a:solidFill>
              </a:rPr>
              <a:t>Who has tiktok?</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Does TikTok have any downsides?</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Who has taken part in a TikTok dance challenge?</a:t>
            </a:r>
            <a:endParaRPr sz="900">
              <a:solidFill>
                <a:schemeClr val="dk1"/>
              </a:solidFill>
            </a:endParaRPr>
          </a:p>
          <a:p>
            <a:pPr marL="0" lvl="0" indent="0" algn="l" rtl="0">
              <a:lnSpc>
                <a:spcPct val="115000"/>
              </a:lnSpc>
              <a:spcBef>
                <a:spcPts val="1200"/>
              </a:spcBef>
              <a:spcAft>
                <a:spcPts val="1200"/>
              </a:spcAft>
              <a:buNone/>
            </a:pPr>
            <a:endParaRPr sz="900">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de28ce52d2_0_3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de28ce52d2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b="1"/>
              <a:t>VIDEO: Addison Rae performs the viral dance challenge on the Jimmy Fallon Show</a:t>
            </a:r>
            <a:r>
              <a:rPr lang="en" sz="900"/>
              <a:t>: 1:17-1:32 mins</a:t>
            </a:r>
            <a:endParaRPr sz="900"/>
          </a:p>
          <a:p>
            <a:pPr marL="0" lvl="0" indent="0" algn="l" rtl="0">
              <a:spcBef>
                <a:spcPts val="0"/>
              </a:spcBef>
              <a:spcAft>
                <a:spcPts val="0"/>
              </a:spcAft>
              <a:buNone/>
            </a:pPr>
            <a:r>
              <a:rPr lang="en" sz="900" b="1"/>
              <a:t>Ask students:</a:t>
            </a:r>
            <a:endParaRPr sz="900" b="1"/>
          </a:p>
          <a:p>
            <a:pPr marL="914400" lvl="1" indent="-285750" algn="l" rtl="0">
              <a:spcBef>
                <a:spcPts val="0"/>
              </a:spcBef>
              <a:spcAft>
                <a:spcPts val="0"/>
              </a:spcAft>
              <a:buSzPts val="900"/>
              <a:buChar char="-"/>
            </a:pPr>
            <a:r>
              <a:rPr lang="en" sz="900"/>
              <a:t>Who here has seen or even done this dance challenge?</a:t>
            </a:r>
            <a:endParaRPr sz="900"/>
          </a:p>
          <a:p>
            <a:pPr marL="914400" lvl="1" indent="-285750" algn="l" rtl="0">
              <a:spcBef>
                <a:spcPts val="0"/>
              </a:spcBef>
              <a:spcAft>
                <a:spcPts val="0"/>
              </a:spcAft>
              <a:buSzPts val="900"/>
              <a:buChar char="-"/>
            </a:pPr>
            <a:r>
              <a:rPr lang="en" sz="900"/>
              <a:t>Who created this dance?</a:t>
            </a:r>
            <a:endParaRPr sz="900"/>
          </a:p>
          <a:p>
            <a:pPr marL="457200" lvl="0" indent="0" algn="l" rtl="0">
              <a:spcBef>
                <a:spcPts val="0"/>
              </a:spcBef>
              <a:spcAft>
                <a:spcPts val="0"/>
              </a:spcAft>
              <a:buNone/>
            </a:pPr>
            <a:endParaRPr sz="900"/>
          </a:p>
          <a:p>
            <a:pPr marL="0" lvl="0" indent="0" algn="l" rtl="0">
              <a:spcBef>
                <a:spcPts val="0"/>
              </a:spcBef>
              <a:spcAft>
                <a:spcPts val="0"/>
              </a:spcAft>
              <a:buNone/>
            </a:pPr>
            <a:endParaRPr sz="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f6c55a1e72_0_73: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f6c55a1e72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rPr>
              <a:t>Now watch the original creators of the dance: </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Discuss following:</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 Do you credit the creators of original dance challenges?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they be credited or does it not matter on tiktok?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Can you think  of some repercussions of the creators not being credited for their work?</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Did you notice a difference in the two dances and does this matter?</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Can you think of some other examples of this outside of tiktok?</a:t>
            </a:r>
            <a:endParaRPr sz="900">
              <a:solidFill>
                <a:schemeClr val="dk1"/>
              </a:solidFill>
            </a:endParaRPr>
          </a:p>
          <a:p>
            <a:pPr marL="0" lvl="0" indent="0" algn="l" rtl="0">
              <a:lnSpc>
                <a:spcPct val="115000"/>
              </a:lnSpc>
              <a:spcBef>
                <a:spcPts val="0"/>
              </a:spcBef>
              <a:spcAft>
                <a:spcPts val="0"/>
              </a:spcAft>
              <a:buNone/>
            </a:pPr>
            <a:endParaRPr sz="900" b="1">
              <a:solidFill>
                <a:schemeClr val="dk1"/>
              </a:solidFill>
            </a:endParaRPr>
          </a:p>
          <a:p>
            <a:pPr marL="457200" lvl="0" indent="-285750" algn="l" rtl="0">
              <a:lnSpc>
                <a:spcPct val="115000"/>
              </a:lnSpc>
              <a:spcBef>
                <a:spcPts val="1200"/>
              </a:spcBef>
              <a:spcAft>
                <a:spcPts val="0"/>
              </a:spcAft>
              <a:buClr>
                <a:schemeClr val="dk1"/>
              </a:buClr>
              <a:buSzPts val="900"/>
              <a:buChar char="-"/>
            </a:pPr>
            <a:r>
              <a:rPr lang="en" sz="900" b="1">
                <a:solidFill>
                  <a:schemeClr val="dk1"/>
                </a:solidFill>
              </a:rPr>
              <a:t>Extra on appropriation as stealing authorship from others </a:t>
            </a:r>
            <a:r>
              <a:rPr lang="en" sz="900" b="1" u="sng">
                <a:solidFill>
                  <a:schemeClr val="hlink"/>
                </a:solidFill>
                <a:hlinkClick r:id="rId3"/>
              </a:rPr>
              <a:t>HERE</a:t>
            </a:r>
            <a:endParaRPr sz="900">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f6c55a1e72_0_128: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f6c55a1e72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rPr>
              <a:t>Video: Are Black creators on TikTok getting credit for their creative work? Video from Nightline (Watch 0:33-3:31mins)</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Discuss the video</a:t>
            </a:r>
            <a:endParaRPr sz="900">
              <a:solidFill>
                <a:schemeClr val="dk1"/>
              </a:solidFill>
            </a:endParaRPr>
          </a:p>
          <a:p>
            <a:pPr marL="0" lvl="0" indent="0" algn="l" rtl="0">
              <a:spcBef>
                <a:spcPts val="0"/>
              </a:spcBef>
              <a:spcAft>
                <a:spcPts val="0"/>
              </a:spcAft>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What  are the repercussions stealing work from others?</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Can you think of examples that are not on TikTok?</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What can you do to empower those who create something original?</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Do you think this is similar to copying an article online without crediting them?</a:t>
            </a:r>
            <a:endParaRPr sz="90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de28ce52d2_0_3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de28ce52d2_0_3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de28ce52d2_0_4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de28ce52d2_0_4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https://www.culturedmag.com/lil-miquela/</a:t>
            </a:r>
            <a:endParaRP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de87f610a4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2" name="Google Shape;162;gde87f610a4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VIDEO: Miquela Music Video</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de28ce52d2_0_4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de28ce52d2_0_4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rPr>
              <a:t>VIDEO: MIQUELA IN INTERVIEW – Play: 1:45-2:31 mins</a:t>
            </a:r>
            <a:endParaRPr sz="900" b="1">
              <a:solidFill>
                <a:schemeClr val="dk1"/>
              </a:solidFill>
            </a:endParaRPr>
          </a:p>
          <a:p>
            <a:pPr marL="457200" lvl="0" indent="-285750" algn="l" rtl="0">
              <a:lnSpc>
                <a:spcPct val="90000"/>
              </a:lnSpc>
              <a:spcBef>
                <a:spcPts val="800"/>
              </a:spcBef>
              <a:spcAft>
                <a:spcPts val="0"/>
              </a:spcAft>
              <a:buClr>
                <a:schemeClr val="dk1"/>
              </a:buClr>
              <a:buSzPts val="900"/>
              <a:buChar char="-"/>
            </a:pPr>
            <a:r>
              <a:rPr lang="en" sz="900">
                <a:solidFill>
                  <a:schemeClr val="dk1"/>
                </a:solidFill>
              </a:rPr>
              <a:t>Can you relate to Miquela emotionally even though she is a robot? Why? </a:t>
            </a:r>
            <a:endParaRPr sz="900">
              <a:solidFill>
                <a:schemeClr val="dk1"/>
              </a:solidFill>
            </a:endParaRPr>
          </a:p>
          <a:p>
            <a:pPr marL="457200" lvl="0" indent="-285750" algn="l" rtl="0">
              <a:lnSpc>
                <a:spcPct val="90000"/>
              </a:lnSpc>
              <a:spcBef>
                <a:spcPts val="800"/>
              </a:spcBef>
              <a:spcAft>
                <a:spcPts val="0"/>
              </a:spcAft>
              <a:buClr>
                <a:schemeClr val="dk1"/>
              </a:buClr>
              <a:buSzPts val="900"/>
              <a:buChar char="-"/>
            </a:pPr>
            <a:r>
              <a:rPr lang="en" sz="900">
                <a:solidFill>
                  <a:schemeClr val="dk1"/>
                </a:solidFill>
              </a:rPr>
              <a:t>Miquela also acts as a model and influencer online, are there downsides to this? </a:t>
            </a:r>
            <a:endParaRPr sz="900">
              <a:solidFill>
                <a:schemeClr val="dk1"/>
              </a:solidFill>
            </a:endParaRPr>
          </a:p>
          <a:p>
            <a:pPr marL="457200" lvl="0" indent="-285750" algn="l" rtl="0">
              <a:lnSpc>
                <a:spcPct val="90000"/>
              </a:lnSpc>
              <a:spcBef>
                <a:spcPts val="1200"/>
              </a:spcBef>
              <a:spcAft>
                <a:spcPts val="1200"/>
              </a:spcAft>
              <a:buClr>
                <a:schemeClr val="dk1"/>
              </a:buClr>
              <a:buSzPts val="900"/>
              <a:buChar char="-"/>
            </a:pPr>
            <a:r>
              <a:rPr lang="en" sz="900">
                <a:solidFill>
                  <a:schemeClr val="dk1"/>
                </a:solidFill>
              </a:rPr>
              <a:t>What does this mean for the world of music? Do you think the future will have more of this?</a:t>
            </a:r>
            <a:endParaRPr sz="900">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c55a1e72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f6c55a1e72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Activity</a:t>
            </a:r>
            <a:endParaRPr b="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de28ce52d2_0_3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de28ce52d2_0_3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f6c55a1e7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f6c55a1e7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f6c55a1e72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f6c55a1e7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f6c55a1e72_0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f6c55a1e72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rPr>
              <a:t>All of these are AI music or text generator systems.</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Today you can find programs like this that create art/ homework/ music for you based on algorithms that collected data for you to create something. </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a:solidFill>
                  <a:schemeClr val="dk1"/>
                </a:solidFill>
              </a:rPr>
              <a:t>Try yourself: Go to this</a:t>
            </a:r>
            <a:r>
              <a:rPr lang="en" sz="900" u="sng">
                <a:solidFill>
                  <a:schemeClr val="hlink"/>
                </a:solidFill>
                <a:hlinkClick r:id="rId3"/>
              </a:rPr>
              <a:t> AI text generator</a:t>
            </a:r>
            <a:r>
              <a:rPr lang="en" sz="900">
                <a:solidFill>
                  <a:schemeClr val="dk1"/>
                </a:solidFill>
              </a:rPr>
              <a:t> and enter a sentence, or copy and paste the following: the music industry has changed a lot</a:t>
            </a:r>
            <a:endParaRPr sz="900">
              <a:solidFill>
                <a:schemeClr val="dk1"/>
              </a:solidFill>
            </a:endParaRPr>
          </a:p>
          <a:p>
            <a:pPr marL="0" lvl="0" indent="0" algn="l" rtl="0">
              <a:spcBef>
                <a:spcPts val="0"/>
              </a:spcBef>
              <a:spcAft>
                <a:spcPts val="0"/>
              </a:spcAft>
              <a:buNone/>
            </a:pP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What are the upsides to this technology? And what are the downsides?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What if in the future, you could have your own avatar like Miquela to represent you in school or exams etc online, yes it would be great for some reasons!  But do you think there are long term effects of letting technology such as artificial intelligence do the work for you?</a:t>
            </a:r>
            <a:endParaRPr sz="900">
              <a:solidFill>
                <a:schemeClr val="dk1"/>
              </a:solidFill>
            </a:endParaRPr>
          </a:p>
          <a:p>
            <a:pPr marL="457200" lvl="0" indent="0" algn="l" rtl="0">
              <a:spcBef>
                <a:spcPts val="0"/>
              </a:spcBef>
              <a:spcAft>
                <a:spcPts val="0"/>
              </a:spcAft>
              <a:buNone/>
            </a:pP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Will the technology make it increasingly difficult to find the line between what is plagiarism and what is acceptable? </a:t>
            </a:r>
            <a:endParaRPr sz="900">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df91301537_0_5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solidFill>
                  <a:schemeClr val="dk1"/>
                </a:solidFill>
              </a:rPr>
              <a:t>Reflect and discuss the following key points with students: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Can an AI create original music?  Explain your thinking on this.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Do you think you have a better understanding of authorship in the world of social media? Can you think of your own examples.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Where is the line for plagiarism? Is there an acceptable way to use someone else’s work?</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Miquela was created by a collaboration of artists and engineers, is that the future of music?</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Is plagiarism when creating music different from when writing an essay or selling a product for a business? Discuss.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When should you seek consent or permission when using someone else’s work?</a:t>
            </a:r>
            <a:endParaRPr sz="900"/>
          </a:p>
        </p:txBody>
      </p:sp>
      <p:sp>
        <p:nvSpPr>
          <p:cNvPr id="205" name="Google Shape;205;gdf91301537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f6c55a1e72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f6c55a1e7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900" u="sng">
                <a:solidFill>
                  <a:schemeClr val="hlink"/>
                </a:solidFill>
                <a:hlinkClick r:id="rId3"/>
              </a:rPr>
              <a:t>Welcome to Bedroom Pop</a:t>
            </a:r>
            <a:endParaRPr sz="9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900">
              <a:solidFill>
                <a:schemeClr val="dk1"/>
              </a:solidFill>
            </a:endParaRPr>
          </a:p>
          <a:p>
            <a:pPr marL="0" lvl="0" indent="0" algn="just" rtl="0">
              <a:lnSpc>
                <a:spcPct val="150000"/>
              </a:lnSpc>
              <a:spcBef>
                <a:spcPts val="0"/>
              </a:spcBef>
              <a:spcAft>
                <a:spcPts val="0"/>
              </a:spcAft>
              <a:buClr>
                <a:schemeClr val="dk1"/>
              </a:buClr>
              <a:buSzPts val="1100"/>
              <a:buFont typeface="Arial"/>
              <a:buNone/>
            </a:pPr>
            <a:r>
              <a:rPr lang="en" sz="900">
                <a:solidFill>
                  <a:schemeClr val="dk1"/>
                </a:solidFill>
              </a:rPr>
              <a:t>Bedroom pop is the musician’s version of ‘work from home’. Some argue it is the evolution of indie, a focus on the atmospheric sounds and soft dreamy lo-fi textures, rather than the  label or the live presence of the artist. It is a return to basement music, created for the eyes and ears of those paying attention over social media. The addition of sharing platforms through social media has meant that artists can skip the middleman and communicate directly with their audience, in a personal and intimate way. One example is </a:t>
            </a:r>
            <a:r>
              <a:rPr lang="en" sz="900" u="sng">
                <a:solidFill>
                  <a:srgbClr val="1155CC"/>
                </a:solidFill>
                <a:hlinkClick r:id="rId4">
                  <a:extLst>
                    <a:ext uri="{A12FA001-AC4F-418D-AE19-62706E023703}">
                      <ahyp:hlinkClr xmlns:ahyp="http://schemas.microsoft.com/office/drawing/2018/hyperlinkcolor" val="tx"/>
                    </a:ext>
                  </a:extLst>
                </a:hlinkClick>
              </a:rPr>
              <a:t>Billie Eilish</a:t>
            </a:r>
            <a:r>
              <a:rPr lang="en" sz="900">
                <a:solidFill>
                  <a:schemeClr val="dk1"/>
                </a:solidFill>
              </a:rPr>
              <a:t> , an artist, who was only 18 years old when she released her first ‘bedroom’ album and won several Grammy awards. And how she was only 14 years old when she and her brother recorded her single, Ocean Eyes. It is due to the advances of new technology and social media platforms such as tik tok, instagram and snapchat that the younger generations can now have  a voice from their very own bedrooms. </a:t>
            </a:r>
            <a:endParaRPr sz="900">
              <a:solidFill>
                <a:schemeClr val="dk1"/>
              </a:solidFill>
            </a:endParaRPr>
          </a:p>
          <a:p>
            <a:pPr marL="0" lvl="0" indent="0" algn="l" rtl="0">
              <a:lnSpc>
                <a:spcPct val="115000"/>
              </a:lnSpc>
              <a:spcBef>
                <a:spcPts val="600"/>
              </a:spcBef>
              <a:spcAft>
                <a:spcPts val="0"/>
              </a:spcAft>
              <a:buClr>
                <a:schemeClr val="dk1"/>
              </a:buClr>
              <a:buSzPts val="1100"/>
              <a:buFont typeface="Arial"/>
              <a:buNone/>
            </a:pP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Who is familiar with the term bedroom pop?</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latin typeface="Times New Roman"/>
                <a:ea typeface="Times New Roman"/>
                <a:cs typeface="Times New Roman"/>
                <a:sym typeface="Times New Roman"/>
              </a:rPr>
              <a:t> </a:t>
            </a:r>
            <a:r>
              <a:rPr lang="en" sz="900">
                <a:solidFill>
                  <a:schemeClr val="dk1"/>
                </a:solidFill>
              </a:rPr>
              <a:t>Do you know any artists that fit in this description?</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Do you think it is easier for artists to create and promote their music today? </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Are there any downsides? (ie more artists // harder to get noticed than before // more competitive // only successful if you have the right image // less privacy)</a:t>
            </a:r>
            <a:endParaRPr sz="9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rPr>
              <a:t> </a:t>
            </a:r>
            <a:endParaRPr sz="900">
              <a:solidFill>
                <a:schemeClr val="dk1"/>
              </a:solidFill>
            </a:endParaRPr>
          </a:p>
          <a:p>
            <a:pPr marL="0" lvl="0" indent="0" algn="l" rtl="0">
              <a:spcBef>
                <a:spcPts val="0"/>
              </a:spcBef>
              <a:spcAft>
                <a:spcPts val="0"/>
              </a:spcAft>
              <a:buNone/>
            </a:pPr>
            <a:endParaRPr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de28ce52d2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1" name="Google Shape;81;gde28ce52d2_0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 sz="900"/>
              <a:t>Icebreaker: Listen and design or draw a sound creature based on the sounds you hear</a:t>
            </a:r>
            <a:endParaRPr sz="900"/>
          </a:p>
          <a:p>
            <a:pPr marL="0" lvl="0" indent="0" algn="l" rtl="0">
              <a:spcBef>
                <a:spcPts val="0"/>
              </a:spcBef>
              <a:spcAft>
                <a:spcPts val="0"/>
              </a:spcAft>
              <a:buSzPts val="1100"/>
              <a:buNone/>
            </a:pPr>
            <a:endParaRPr sz="900"/>
          </a:p>
          <a:p>
            <a:pPr marL="0" lvl="0" indent="0" algn="l" rtl="0">
              <a:spcBef>
                <a:spcPts val="0"/>
              </a:spcBef>
              <a:spcAft>
                <a:spcPts val="0"/>
              </a:spcAft>
              <a:buSzPts val="1100"/>
              <a:buNone/>
            </a:pPr>
            <a:r>
              <a:rPr lang="en" sz="900"/>
              <a:t>Link: </a:t>
            </a:r>
            <a:r>
              <a:rPr lang="en" sz="900" u="sng">
                <a:solidFill>
                  <a:schemeClr val="dk1"/>
                </a:solidFill>
                <a:hlinkClick r:id="rId3">
                  <a:extLst>
                    <a:ext uri="{A12FA001-AC4F-418D-AE19-62706E023703}">
                      <ahyp:hlinkClr xmlns:ahyp="http://schemas.microsoft.com/office/drawing/2018/hyperlinkcolor" val="tx"/>
                    </a:ext>
                  </a:extLst>
                </a:hlinkClick>
              </a:rPr>
              <a:t>https://www.tate.org.uk/kids/make/art-technology/draw-sound-creature</a:t>
            </a:r>
            <a:r>
              <a:rPr lang="en" sz="900">
                <a:solidFill>
                  <a:schemeClr val="dk1"/>
                </a:solidFill>
              </a:rPr>
              <a:t> </a:t>
            </a:r>
            <a:endParaRPr sz="900">
              <a:solidFill>
                <a:schemeClr val="dk1"/>
              </a:solidFill>
            </a:endParaRPr>
          </a:p>
          <a:p>
            <a:pPr marL="0" lvl="0" indent="0" algn="l" rtl="0">
              <a:spcBef>
                <a:spcPts val="0"/>
              </a:spcBef>
              <a:spcAft>
                <a:spcPts val="0"/>
              </a:spcAft>
              <a:buClr>
                <a:schemeClr val="dk1"/>
              </a:buClr>
              <a:buSzPts val="1100"/>
              <a:buFont typeface="Arial"/>
              <a:buNone/>
            </a:pPr>
            <a:endParaRPr sz="900">
              <a:solidFill>
                <a:schemeClr val="dk1"/>
              </a:solidFill>
            </a:endParaRPr>
          </a:p>
          <a:p>
            <a:pPr marL="0" lvl="0" indent="0" algn="l" rtl="0">
              <a:spcBef>
                <a:spcPts val="0"/>
              </a:spcBef>
              <a:spcAft>
                <a:spcPts val="0"/>
              </a:spcAft>
              <a:buClr>
                <a:schemeClr val="lt1"/>
              </a:buClr>
              <a:buFont typeface="Arial"/>
              <a:buNone/>
            </a:pPr>
            <a:r>
              <a:rPr lang="en" sz="900">
                <a:solidFill>
                  <a:schemeClr val="dk1"/>
                </a:solidFill>
              </a:rPr>
              <a:t>Follow up questions:</a:t>
            </a:r>
            <a:endParaRPr sz="900">
              <a:solidFill>
                <a:schemeClr val="dk1"/>
              </a:solidFill>
            </a:endParaRPr>
          </a:p>
          <a:p>
            <a:pPr marL="0" lvl="0" indent="0" algn="l" rtl="0">
              <a:spcBef>
                <a:spcPts val="0"/>
              </a:spcBef>
              <a:spcAft>
                <a:spcPts val="0"/>
              </a:spcAft>
              <a:buClr>
                <a:schemeClr val="lt1"/>
              </a:buClr>
              <a:buFont typeface="Arial"/>
              <a:buNone/>
            </a:pPr>
            <a:r>
              <a:rPr lang="en" sz="900">
                <a:solidFill>
                  <a:schemeClr val="dk1"/>
                </a:solidFill>
              </a:rPr>
              <a:t>- Did you draw something based only on their imagination or did the sound inspire a creature from something they were reminded of, like a film or a memory, or a song or story?</a:t>
            </a:r>
            <a:endParaRPr sz="900">
              <a:solidFill>
                <a:schemeClr val="dk1"/>
              </a:solidFill>
            </a:endParaRPr>
          </a:p>
          <a:p>
            <a:pPr marL="0" lvl="0" indent="0" algn="l" rtl="0">
              <a:spcBef>
                <a:spcPts val="0"/>
              </a:spcBef>
              <a:spcAft>
                <a:spcPts val="0"/>
              </a:spcAft>
              <a:buNone/>
            </a:pPr>
            <a:endParaRPr sz="900">
              <a:solidFill>
                <a:schemeClr val="dk1"/>
              </a:solidFill>
            </a:endParaRPr>
          </a:p>
        </p:txBody>
      </p:sp>
      <p:sp>
        <p:nvSpPr>
          <p:cNvPr id="82" name="Google Shape;82;gde28ce52d2_0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de87f610a4_0_35: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de87f610a4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Audio Only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f6c55a1e72_0_2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f6c55a1e72_0_2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de87f610a4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2" name="Google Shape;102;gde87f610a4_0_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Font typeface="Arial"/>
              <a:buNone/>
            </a:pPr>
            <a:r>
              <a:rPr lang="en" sz="900">
                <a:solidFill>
                  <a:schemeClr val="dk1"/>
                </a:solidFill>
              </a:rPr>
              <a:t>In 2018, Pharrell Williams and Robin Thicke had to pay $5 million to the family of late singer Marvin Gaye over copyright</a:t>
            </a:r>
            <a:endParaRPr sz="900">
              <a:solidFill>
                <a:schemeClr val="dk1"/>
              </a:solidFill>
            </a:endParaRPr>
          </a:p>
          <a:p>
            <a:pPr marL="0" lvl="0" indent="0" algn="l" rtl="0">
              <a:spcBef>
                <a:spcPts val="0"/>
              </a:spcBef>
              <a:spcAft>
                <a:spcPts val="0"/>
              </a:spcAft>
              <a:buClr>
                <a:schemeClr val="dk1"/>
              </a:buClr>
              <a:buFont typeface="Arial"/>
              <a:buNone/>
            </a:pPr>
            <a:endParaRPr sz="900">
              <a:solidFill>
                <a:schemeClr val="dk1"/>
              </a:solidFill>
            </a:endParaRPr>
          </a:p>
          <a:p>
            <a:pPr marL="0" lvl="0" indent="0" algn="l" rtl="0">
              <a:spcBef>
                <a:spcPts val="0"/>
              </a:spcBef>
              <a:spcAft>
                <a:spcPts val="0"/>
              </a:spcAft>
              <a:buClr>
                <a:schemeClr val="dk1"/>
              </a:buClr>
              <a:buFont typeface="Arial"/>
              <a:buNone/>
            </a:pPr>
            <a:r>
              <a:rPr lang="en" sz="900">
                <a:solidFill>
                  <a:schemeClr val="dk1"/>
                </a:solidFill>
              </a:rPr>
              <a:t>But in the </a:t>
            </a:r>
            <a:r>
              <a:rPr lang="en" sz="900" i="1">
                <a:solidFill>
                  <a:schemeClr val="dk1"/>
                </a:solidFill>
              </a:rPr>
              <a:t>GQ</a:t>
            </a:r>
            <a:r>
              <a:rPr lang="en" sz="900">
                <a:solidFill>
                  <a:schemeClr val="dk1"/>
                </a:solidFill>
              </a:rPr>
              <a:t> video segment, Pharrell maintains that the two tracks only share a “feeling,” which can’t be copyrighted</a:t>
            </a:r>
            <a:r>
              <a:rPr lang="en" sz="900" b="1">
                <a:solidFill>
                  <a:schemeClr val="dk1"/>
                </a:solidFill>
              </a:rPr>
              <a:t>. </a:t>
            </a:r>
            <a:r>
              <a:rPr lang="en" sz="900" i="1" u="sng">
                <a:solidFill>
                  <a:schemeClr val="dk1"/>
                </a:solidFill>
                <a:hlinkClick r:id="rId3">
                  <a:extLst>
                    <a:ext uri="{A12FA001-AC4F-418D-AE19-62706E023703}">
                      <ahyp:hlinkClr xmlns:ahyp="http://schemas.microsoft.com/office/drawing/2018/hyperlinkcolor" val="tx"/>
                    </a:ext>
                  </a:extLst>
                </a:hlinkClick>
              </a:rPr>
              <a:t>Ryan Reed for Rolling Stone Magazine.</a:t>
            </a:r>
            <a:endParaRPr sz="900" i="1">
              <a:solidFill>
                <a:schemeClr val="dk1"/>
              </a:solidFill>
            </a:endParaRPr>
          </a:p>
          <a:p>
            <a:pPr marL="0" lvl="0" indent="0" algn="l" rtl="0">
              <a:spcBef>
                <a:spcPts val="0"/>
              </a:spcBef>
              <a:spcAft>
                <a:spcPts val="0"/>
              </a:spcAft>
              <a:buNone/>
            </a:pPr>
            <a:br>
              <a:rPr lang="en" sz="900" b="1">
                <a:solidFill>
                  <a:schemeClr val="dk1"/>
                </a:solidFill>
              </a:rPr>
            </a:br>
            <a:r>
              <a:rPr lang="en" sz="900" b="1">
                <a:solidFill>
                  <a:schemeClr val="dk1"/>
                </a:solidFill>
              </a:rPr>
              <a:t>Discuss.</a:t>
            </a:r>
            <a:endParaRPr sz="900">
              <a:solidFill>
                <a:schemeClr val="dk1"/>
              </a:solidFill>
            </a:endParaRPr>
          </a:p>
          <a:p>
            <a:pPr marL="457200" lvl="0" indent="0" algn="l" rtl="0">
              <a:spcBef>
                <a:spcPts val="0"/>
              </a:spcBef>
              <a:spcAft>
                <a:spcPts val="0"/>
              </a:spcAft>
              <a:buNone/>
            </a:pPr>
            <a:endParaRPr sz="900">
              <a:solidFill>
                <a:schemeClr val="dk1"/>
              </a:solidFill>
            </a:endParaRPr>
          </a:p>
          <a:p>
            <a:pPr marL="171450" lvl="0" indent="-95250" algn="l" rtl="0">
              <a:spcBef>
                <a:spcPts val="0"/>
              </a:spcBef>
              <a:spcAft>
                <a:spcPts val="0"/>
              </a:spcAft>
              <a:buClr>
                <a:schemeClr val="dk1"/>
              </a:buClr>
              <a:buSzPts val="1200"/>
              <a:buFont typeface="Calibri"/>
              <a:buNone/>
            </a:pPr>
            <a:endParaRPr sz="900">
              <a:solidFill>
                <a:schemeClr val="dk1"/>
              </a:solidFill>
            </a:endParaRPr>
          </a:p>
          <a:p>
            <a:pPr marL="0" lvl="0" indent="0" algn="l" rtl="0">
              <a:spcBef>
                <a:spcPts val="0"/>
              </a:spcBef>
              <a:spcAft>
                <a:spcPts val="0"/>
              </a:spcAft>
              <a:buNone/>
            </a:pPr>
            <a:endParaRPr sz="900">
              <a:solidFill>
                <a:schemeClr val="dk1"/>
              </a:solidFill>
            </a:endParaRPr>
          </a:p>
        </p:txBody>
      </p:sp>
      <p:sp>
        <p:nvSpPr>
          <p:cNvPr id="103" name="Google Shape;103;gde87f610a4_0_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de87f610a4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1" name="Google Shape;111;gde87f610a4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de87f610a4_0_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f6c55a1e72_0_1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f6c55a1e72_0_1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chemeClr val="dk1"/>
                </a:solidFill>
              </a:rPr>
              <a:t>Ask students whether they think the Blurred Lines case is copyright or not.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Eg. walking debate, menti.com etc</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rPr>
              <a:t> Discuss the</a:t>
            </a:r>
            <a:r>
              <a:rPr lang="en" sz="900" u="sng">
                <a:solidFill>
                  <a:srgbClr val="1155CC"/>
                </a:solidFill>
                <a:hlinkClick r:id="rId3">
                  <a:extLst>
                    <a:ext uri="{A12FA001-AC4F-418D-AE19-62706E023703}">
                      <ahyp:hlinkClr xmlns:ahyp="http://schemas.microsoft.com/office/drawing/2018/hyperlinkcolor" val="tx"/>
                    </a:ext>
                  </a:extLst>
                </a:hlinkClick>
              </a:rPr>
              <a:t> Robin Thicke vs. Marvin Gaye</a:t>
            </a:r>
            <a:r>
              <a:rPr lang="en" sz="900">
                <a:solidFill>
                  <a:schemeClr val="dk1"/>
                </a:solidFill>
              </a:rPr>
              <a:t> case</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copyright and plagiarism be kept to the salient parts, like lyrics and instrumentals?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Can copyright include the ‘feeling’ or rhythm of a song?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Where would you draw the line in copyright?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Is it unreasonable to expect an artist to create a song without any inspiration?</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Can you relate this to different industries, such as painting, film, journalism or research</a:t>
            </a:r>
            <a:endParaRPr sz="900">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solidFill>
                  <a:schemeClr val="dk1"/>
                </a:solidFill>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dk1"/>
              </a:buClr>
              <a:buSzPts val="1800"/>
              <a:buChar char="●"/>
              <a:defRPr>
                <a:solidFill>
                  <a:schemeClr val="dk1"/>
                </a:solidFill>
              </a:defRPr>
            </a:lvl1pPr>
            <a:lvl2pPr marL="914400" lvl="1" indent="-317500">
              <a:spcBef>
                <a:spcPts val="0"/>
              </a:spcBef>
              <a:spcAft>
                <a:spcPts val="0"/>
              </a:spcAft>
              <a:buClr>
                <a:schemeClr val="dk1"/>
              </a:buClr>
              <a:buSzPts val="1400"/>
              <a:buChar char="○"/>
              <a:defRPr>
                <a:solidFill>
                  <a:schemeClr val="dk1"/>
                </a:solidFill>
              </a:defRPr>
            </a:lvl2pPr>
            <a:lvl3pPr marL="1371600" lvl="2" indent="-317500">
              <a:spcBef>
                <a:spcPts val="0"/>
              </a:spcBef>
              <a:spcAft>
                <a:spcPts val="0"/>
              </a:spcAft>
              <a:buClr>
                <a:schemeClr val="dk1"/>
              </a:buClr>
              <a:buSzPts val="1400"/>
              <a:buChar char="■"/>
              <a:defRPr>
                <a:solidFill>
                  <a:schemeClr val="dk1"/>
                </a:solidFill>
              </a:defRPr>
            </a:lvl3pPr>
            <a:lvl4pPr marL="1828800" lvl="3" indent="-317500">
              <a:spcBef>
                <a:spcPts val="0"/>
              </a:spcBef>
              <a:spcAft>
                <a:spcPts val="0"/>
              </a:spcAft>
              <a:buClr>
                <a:schemeClr val="dk1"/>
              </a:buClr>
              <a:buSzPts val="1400"/>
              <a:buChar char="●"/>
              <a:defRPr>
                <a:solidFill>
                  <a:schemeClr val="dk1"/>
                </a:solidFill>
              </a:defRPr>
            </a:lvl4pPr>
            <a:lvl5pPr marL="2286000" lvl="4" indent="-317500">
              <a:spcBef>
                <a:spcPts val="0"/>
              </a:spcBef>
              <a:spcAft>
                <a:spcPts val="0"/>
              </a:spcAft>
              <a:buClr>
                <a:schemeClr val="dk1"/>
              </a:buClr>
              <a:buSzPts val="1400"/>
              <a:buChar char="○"/>
              <a:defRPr>
                <a:solidFill>
                  <a:schemeClr val="dk1"/>
                </a:solidFill>
              </a:defRPr>
            </a:lvl5pPr>
            <a:lvl6pPr marL="2743200" lvl="5" indent="-317500">
              <a:spcBef>
                <a:spcPts val="0"/>
              </a:spcBef>
              <a:spcAft>
                <a:spcPts val="0"/>
              </a:spcAft>
              <a:buClr>
                <a:schemeClr val="dk1"/>
              </a:buClr>
              <a:buSzPts val="1400"/>
              <a:buChar char="■"/>
              <a:defRPr>
                <a:solidFill>
                  <a:schemeClr val="dk1"/>
                </a:solidFill>
              </a:defRPr>
            </a:lvl6pPr>
            <a:lvl7pPr marL="3200400" lvl="6" indent="-317500">
              <a:spcBef>
                <a:spcPts val="0"/>
              </a:spcBef>
              <a:spcAft>
                <a:spcPts val="0"/>
              </a:spcAft>
              <a:buClr>
                <a:schemeClr val="dk1"/>
              </a:buClr>
              <a:buSzPts val="1400"/>
              <a:buChar char="●"/>
              <a:defRPr>
                <a:solidFill>
                  <a:schemeClr val="dk1"/>
                </a:solidFill>
              </a:defRPr>
            </a:lvl7pPr>
            <a:lvl8pPr marL="3657600" lvl="7" indent="-317500">
              <a:spcBef>
                <a:spcPts val="0"/>
              </a:spcBef>
              <a:spcAft>
                <a:spcPts val="0"/>
              </a:spcAft>
              <a:buClr>
                <a:schemeClr val="dk1"/>
              </a:buClr>
              <a:buSzPts val="1400"/>
              <a:buChar char="○"/>
              <a:defRPr>
                <a:solidFill>
                  <a:schemeClr val="dk1"/>
                </a:solidFill>
              </a:defRPr>
            </a:lvl8pPr>
            <a:lvl9pPr marL="4114800" lvl="8" indent="-317500">
              <a:spcBef>
                <a:spcPts val="0"/>
              </a:spcBef>
              <a:spcAft>
                <a:spcPts val="0"/>
              </a:spcAft>
              <a:buClr>
                <a:schemeClr val="dk1"/>
              </a:buClr>
              <a:buSzPts val="1400"/>
              <a:buChar char="■"/>
              <a:defRPr>
                <a:solidFill>
                  <a:schemeClr val="dk1"/>
                </a:solidFil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dark-2">
    <p:bg>
      <p:bgPr>
        <a:solidFill>
          <a:srgbClr val="000000"/>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lt2"/>
              </a:buClr>
              <a:buSzPts val="1800"/>
              <a:buChar char="●"/>
              <a:defRPr sz="1800">
                <a:solidFill>
                  <a:schemeClr val="lt2"/>
                </a:solidFill>
              </a:defRPr>
            </a:lvl1pPr>
            <a:lvl2pPr marL="914400" lvl="1" indent="-317500">
              <a:lnSpc>
                <a:spcPct val="115000"/>
              </a:lnSpc>
              <a:spcBef>
                <a:spcPts val="0"/>
              </a:spcBef>
              <a:spcAft>
                <a:spcPts val="0"/>
              </a:spcAft>
              <a:buClr>
                <a:schemeClr val="lt2"/>
              </a:buClr>
              <a:buSzPts val="1400"/>
              <a:buChar char="○"/>
              <a:defRPr>
                <a:solidFill>
                  <a:schemeClr val="lt2"/>
                </a:solidFill>
              </a:defRPr>
            </a:lvl2pPr>
            <a:lvl3pPr marL="1371600" lvl="2" indent="-317500">
              <a:lnSpc>
                <a:spcPct val="115000"/>
              </a:lnSpc>
              <a:spcBef>
                <a:spcPts val="0"/>
              </a:spcBef>
              <a:spcAft>
                <a:spcPts val="0"/>
              </a:spcAft>
              <a:buClr>
                <a:schemeClr val="lt2"/>
              </a:buClr>
              <a:buSzPts val="1400"/>
              <a:buChar char="■"/>
              <a:defRPr>
                <a:solidFill>
                  <a:schemeClr val="lt2"/>
                </a:solidFill>
              </a:defRPr>
            </a:lvl3pPr>
            <a:lvl4pPr marL="1828800" lvl="3" indent="-317500">
              <a:lnSpc>
                <a:spcPct val="115000"/>
              </a:lnSpc>
              <a:spcBef>
                <a:spcPts val="0"/>
              </a:spcBef>
              <a:spcAft>
                <a:spcPts val="0"/>
              </a:spcAft>
              <a:buClr>
                <a:schemeClr val="lt2"/>
              </a:buClr>
              <a:buSzPts val="1400"/>
              <a:buChar char="●"/>
              <a:defRPr>
                <a:solidFill>
                  <a:schemeClr val="lt2"/>
                </a:solidFill>
              </a:defRPr>
            </a:lvl4pPr>
            <a:lvl5pPr marL="2286000" lvl="4" indent="-317500">
              <a:lnSpc>
                <a:spcPct val="115000"/>
              </a:lnSpc>
              <a:spcBef>
                <a:spcPts val="0"/>
              </a:spcBef>
              <a:spcAft>
                <a:spcPts val="0"/>
              </a:spcAft>
              <a:buClr>
                <a:schemeClr val="lt2"/>
              </a:buClr>
              <a:buSzPts val="1400"/>
              <a:buChar char="○"/>
              <a:defRPr>
                <a:solidFill>
                  <a:schemeClr val="lt2"/>
                </a:solidFill>
              </a:defRPr>
            </a:lvl5pPr>
            <a:lvl6pPr marL="2743200" lvl="5" indent="-317500">
              <a:lnSpc>
                <a:spcPct val="115000"/>
              </a:lnSpc>
              <a:spcBef>
                <a:spcPts val="0"/>
              </a:spcBef>
              <a:spcAft>
                <a:spcPts val="0"/>
              </a:spcAft>
              <a:buClr>
                <a:schemeClr val="lt2"/>
              </a:buClr>
              <a:buSzPts val="1400"/>
              <a:buChar char="■"/>
              <a:defRPr>
                <a:solidFill>
                  <a:schemeClr val="lt2"/>
                </a:solidFill>
              </a:defRPr>
            </a:lvl6pPr>
            <a:lvl7pPr marL="3200400" lvl="6" indent="-317500">
              <a:lnSpc>
                <a:spcPct val="115000"/>
              </a:lnSpc>
              <a:spcBef>
                <a:spcPts val="0"/>
              </a:spcBef>
              <a:spcAft>
                <a:spcPts val="0"/>
              </a:spcAft>
              <a:buClr>
                <a:schemeClr val="lt2"/>
              </a:buClr>
              <a:buSzPts val="1400"/>
              <a:buChar char="●"/>
              <a:defRPr>
                <a:solidFill>
                  <a:schemeClr val="lt2"/>
                </a:solidFill>
              </a:defRPr>
            </a:lvl7pPr>
            <a:lvl8pPr marL="3657600" lvl="7" indent="-317500">
              <a:lnSpc>
                <a:spcPct val="115000"/>
              </a:lnSpc>
              <a:spcBef>
                <a:spcPts val="0"/>
              </a:spcBef>
              <a:spcAft>
                <a:spcPts val="0"/>
              </a:spcAft>
              <a:buClr>
                <a:schemeClr val="lt2"/>
              </a:buClr>
              <a:buSzPts val="1400"/>
              <a:buChar char="○"/>
              <a:defRPr>
                <a:solidFill>
                  <a:schemeClr val="lt2"/>
                </a:solidFill>
              </a:defRPr>
            </a:lvl8pPr>
            <a:lvl9pPr marL="4114800" lvl="8" indent="-317500">
              <a:lnSpc>
                <a:spcPct val="115000"/>
              </a:lnSpc>
              <a:spcBef>
                <a:spcPts val="0"/>
              </a:spcBef>
              <a:spcAft>
                <a:spcPts val="0"/>
              </a:spcAft>
              <a:buClr>
                <a:schemeClr val="lt2"/>
              </a:buClr>
              <a:buSzPts val="1400"/>
              <a:buChar char="■"/>
              <a:defRPr>
                <a:solidFill>
                  <a:schemeClr val="lt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VPgAfPlsSg0"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X7UvY8vWaEA"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zqNYrMvAU3c"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Rz8lxRxdwig"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1.jpg"/></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S6wnHsEoTmc"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creativecommons.org/licenses/by/2.0/?ref=ccsearch&amp;atype=rich" TargetMode="External"/><Relationship Id="rId5" Type="http://schemas.openxmlformats.org/officeDocument/2006/relationships/hyperlink" Target="https://www.flickr.com/photos/142899511@N03" TargetMode="External"/><Relationship Id="rId4" Type="http://schemas.openxmlformats.org/officeDocument/2006/relationships/hyperlink" Target="https://www.flickr.com/photos/142899511@N03/4859044277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ziz9HW2ZmmY"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https://creativecommons.org/licenses/by/2.0/?ref=ccsearch&amp;atype=rich" TargetMode="External"/><Relationship Id="rId5" Type="http://schemas.openxmlformats.org/officeDocument/2006/relationships/hyperlink" Target="https://www.flickr.com/photos/48619605@N04" TargetMode="External"/><Relationship Id="rId4" Type="http://schemas.openxmlformats.org/officeDocument/2006/relationships/hyperlink" Target="https://www.flickr.com/photos/48619605@N04/4514277381"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273400" y="1421264"/>
            <a:ext cx="4298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400" b="1" dirty="0"/>
              <a:t>SOUNDS IN THE AGE OF SOCIAL MEDIA</a:t>
            </a:r>
            <a:endParaRPr sz="4400" b="1" dirty="0"/>
          </a:p>
        </p:txBody>
      </p:sp>
      <p:pic>
        <p:nvPicPr>
          <p:cNvPr id="3" name="Picture 2" descr="Logo&#10;&#10;Description automatically generated">
            <a:extLst>
              <a:ext uri="{FF2B5EF4-FFF2-40B4-BE49-F238E27FC236}">
                <a16:creationId xmlns:a16="http://schemas.microsoft.com/office/drawing/2014/main" id="{DB48276F-2143-B425-E410-94B7ED75BB6B}"/>
              </a:ext>
            </a:extLst>
          </p:cNvPr>
          <p:cNvPicPr>
            <a:picLocks noChangeAspect="1"/>
          </p:cNvPicPr>
          <p:nvPr/>
        </p:nvPicPr>
        <p:blipFill>
          <a:blip r:embed="rId3"/>
          <a:stretch>
            <a:fillRect/>
          </a:stretch>
        </p:blipFill>
        <p:spPr>
          <a:xfrm>
            <a:off x="5055577" y="2814"/>
            <a:ext cx="4088423"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4"/>
          <p:cNvSpPr txBox="1">
            <a:spLocks noGrp="1"/>
          </p:cNvSpPr>
          <p:nvPr>
            <p:ph type="body" idx="1"/>
          </p:nvPr>
        </p:nvSpPr>
        <p:spPr>
          <a:xfrm>
            <a:off x="684309" y="1544148"/>
            <a:ext cx="7886700" cy="3263400"/>
          </a:xfrm>
          <a:prstGeom prst="rect">
            <a:avLst/>
          </a:prstGeom>
        </p:spPr>
        <p:txBody>
          <a:bodyPr spcFirstLastPara="1" wrap="square" lIns="68575" tIns="34275" rIns="68575" bIns="34275" anchor="t" anchorCtr="0">
            <a:normAutofit/>
          </a:bodyPr>
          <a:lstStyle/>
          <a:p>
            <a:pPr marL="0" lvl="0" indent="0" algn="ctr" rtl="0">
              <a:spcBef>
                <a:spcPts val="0"/>
              </a:spcBef>
              <a:spcAft>
                <a:spcPts val="0"/>
              </a:spcAft>
              <a:buNone/>
            </a:pPr>
            <a:r>
              <a:rPr lang="en" sz="2800" dirty="0">
                <a:solidFill>
                  <a:schemeClr val="dk1"/>
                </a:solidFill>
              </a:rPr>
              <a:t>TODAY COPYRIGHT ISSUES OCCUR IN ALL FORMS OF MEDIA, INCLUDING TIKTOK, SNAPCHAT AND INSTAGRAM</a:t>
            </a:r>
            <a:endParaRPr sz="2800" dirty="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25"/>
          <p:cNvPicPr preferRelativeResize="0"/>
          <p:nvPr/>
        </p:nvPicPr>
        <p:blipFill>
          <a:blip r:embed="rId3">
            <a:alphaModFix/>
          </a:blip>
          <a:stretch>
            <a:fillRect/>
          </a:stretch>
        </p:blipFill>
        <p:spPr>
          <a:xfrm>
            <a:off x="2152650" y="152400"/>
            <a:ext cx="4838701" cy="48387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26" descr="Addison Rae &quot;Savages&quot; and &quot;Corvette Corvettes&quot; her way through some of TikTok's most viral dance challenges to teach Jimmy. &#10;&#10;Full list of TikTok handles of each dance's creator below:&#10;Do It Again - dc: @noahschnapp&#10;Savage Love - dc: @jazlynebaybee&#10;Corvette Corvette - dc: @yvnggprince&#10;Laffy Taffy - dc: @flyboyfu&#10;Savage - dc: @kekejanjah&#10;Blinding Lights - dc: @macdaddyz&#10;Up - dc: @theemyanicole&#10;Fergalicious - dc: @thegilberttwins&#10;&#10;The Tonight Show Starring Jimmy Fallon.  Stream now on Peacock: https://bit.ly/3gZJaNy&#10;&#10;Subscribe NOW to The Tonight Show Starring Jimmy Fallon: http://bit.ly/1nwT1aN&#10; &#10;Watch The Tonight Show Starring Jimmy Fallon Weeknights 11:35/10:35c&#10; &#10;Get more The Tonight Show Starring Jimmy Fallon: https://www.nbc.com/the-tonight-show&#10; &#10;JIMMY FALLON ON SOCIAL&#10;Follow Jimmy: http://Twitter.com/JimmyFallon&#10;Like Jimmy: https://Facebook.com/JimmyFallon&#10;Follow Jimmy: https://www.instagram.com/jimmyfallon/&#10; &#10;THE TONIGHT SHOW ON SOCIAL&#10;Follow The Tonight Show: http://Twitter.com/FallonTonight&#10;Like The Tonight Show: https://Facebook.com/FallonTonight&#10;Follow The Tonight Show: https://www.instagram.com/fallontonight/&#10;Tonight Show Tumblr: http://fallontonight.tumblr.com&#10; &#10;The Tonight Show Starring Jimmy Fallon features hilarious highlights from the show, including comedy sketches, music parodies, celebrity interviews, ridiculous games, and, of course, Jimmy's Thank You Notes and hashtags! You'll also find behind the scenes videos and other great web exclusives.&#10; &#10;GET MORE NBC&#10;NBC YouTube: http://bit.ly/1dM1qBH&#10;Like NBC: http://Facebook.com/NBC&#10;Follow NBC: http://Twitter.com/NBC&#10;NBC Instagram: http://instagram.com/nbc&#10;NBC Tumblr: http://nbctv.tumblr.com/&#10; &#10;Addison Rae Teaches Jimmy 8 TikTok Dances | The Tonight Show Starring Jimmy Fallon&#10;http://www.youtube.com/fallontonight&#10;&#10;#FallonTonight&#10;#AddisonRae&#10;#JimmyFallon" title="Addison Rae Teaches Jimmy Eight TikTok Dances | The Tonight Show Starring Jimmy Fallon">
            <a:hlinkClick r:id="rId3"/>
          </p:cNvPr>
          <p:cNvPicPr preferRelativeResize="0"/>
          <p:nvPr/>
        </p:nvPicPr>
        <p:blipFill>
          <a:blip r:embed="rId4">
            <a:alphaModFix/>
          </a:blip>
          <a:stretch>
            <a:fillRect/>
          </a:stretch>
        </p:blipFill>
        <p:spPr>
          <a:xfrm>
            <a:off x="1795576" y="1"/>
            <a:ext cx="6736501" cy="5143500"/>
          </a:xfrm>
          <a:prstGeom prst="rect">
            <a:avLst/>
          </a:prstGeom>
          <a:noFill/>
          <a:ln>
            <a:noFill/>
          </a:ln>
          <a:effectLst>
            <a:outerShdw blurRad="57150" dist="19050" dir="5400000" algn="bl" rotWithShape="0">
              <a:srgbClr val="000000">
                <a:alpha val="50000"/>
              </a:srgbClr>
            </a:outerShdw>
          </a:effectLst>
        </p:spPr>
      </p:pic>
      <p:sp>
        <p:nvSpPr>
          <p:cNvPr id="136" name="Google Shape;136;p26"/>
          <p:cNvSpPr txBox="1">
            <a:spLocks noGrp="1"/>
          </p:cNvSpPr>
          <p:nvPr>
            <p:ph type="title"/>
          </p:nvPr>
        </p:nvSpPr>
        <p:spPr>
          <a:xfrm>
            <a:off x="311700" y="3259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t>#DANCECHALLENGE</a:t>
            </a:r>
            <a:endParaRPr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fade">
                                      <p:cBhvr>
                                        <p:cTn id="7"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p27" descr="As Jimmy Fallon and Addison Rae are being slammed for performing TikTok dances originated by Black creators, Roz Weston, Graeme O'Neil and guest co-host Elamin Abdelmahmoud discuss during ET Canada Live.&#10;&#10;SUBSCRIBE to our channel: &#10; &#10;https://www.youtube.com/user/ETCanadaOfficial &#10; &#10;FOLLOW us here: &#10; &#10;http://www.etcanada.com &#10; &#10;Facebook: https://www.facebook.com/etcanada &#10; &#10;Twitter: http://www.twitter.com/etcanada &#10; &#10;Instagram: http://www.instagram.com/etcanada&#10;&#10;#AddisonRae #JimmyFallon #TikTok #TheTonightShow #TikTokDances" title="Addison Rae &amp; Jimmy Fallon's TikTok Dance Controversy">
            <a:hlinkClick r:id="rId3"/>
          </p:cNvPr>
          <p:cNvPicPr preferRelativeResize="0"/>
          <p:nvPr/>
        </p:nvPicPr>
        <p:blipFill>
          <a:blip r:embed="rId4">
            <a:alphaModFix/>
          </a:blip>
          <a:stretch>
            <a:fillRect/>
          </a:stretch>
        </p:blipFill>
        <p:spPr>
          <a:xfrm>
            <a:off x="1011338" y="-98763"/>
            <a:ext cx="7121326" cy="53410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1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8" descr="Jalaiah Harmon was 14 when she started “the Renegade challenge” on TikTok, but for a long time, she didn’t get the credit for its creation.&#10;&#10;Watch #SoulofaNation, now streaming on Hulu: http://abcn.ws/3ck0uMt" title="Are Black creators on TikTok getting credit for their creative work? | Nightline">
            <a:hlinkClick r:id="rId3"/>
          </p:cNvPr>
          <p:cNvPicPr preferRelativeResize="0"/>
          <p:nvPr/>
        </p:nvPicPr>
        <p:blipFill>
          <a:blip r:embed="rId4">
            <a:alphaModFix/>
          </a:blip>
          <a:stretch>
            <a:fillRect/>
          </a:stretch>
        </p:blipFill>
        <p:spPr>
          <a:xfrm>
            <a:off x="560600" y="-436800"/>
            <a:ext cx="7792325" cy="58442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9"/>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b="1"/>
              <a:t>ARTIFICIALITY</a:t>
            </a:r>
            <a:endParaRPr b="1"/>
          </a:p>
        </p:txBody>
      </p:sp>
      <p:sp>
        <p:nvSpPr>
          <p:cNvPr id="152" name="Google Shape;152;p29"/>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153" name="Google Shape;153;p29"/>
          <p:cNvPicPr preferRelativeResize="0"/>
          <p:nvPr/>
        </p:nvPicPr>
        <p:blipFill>
          <a:blip r:embed="rId3">
            <a:alphaModFix/>
          </a:blip>
          <a:stretch>
            <a:fillRect/>
          </a:stretch>
        </p:blipFill>
        <p:spPr>
          <a:xfrm>
            <a:off x="2786675" y="1136644"/>
            <a:ext cx="3570656" cy="3570656"/>
          </a:xfrm>
          <a:prstGeom prst="rect">
            <a:avLst/>
          </a:prstGeom>
          <a:noFill/>
          <a:ln>
            <a:noFill/>
          </a:ln>
        </p:spPr>
      </p:pic>
      <p:sp>
        <p:nvSpPr>
          <p:cNvPr id="154" name="Google Shape;154;p29"/>
          <p:cNvSpPr txBox="1"/>
          <p:nvPr/>
        </p:nvSpPr>
        <p:spPr>
          <a:xfrm>
            <a:off x="7157800" y="2848125"/>
            <a:ext cx="1705200" cy="178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AND THE FUTURE OF MUSIC</a:t>
            </a:r>
            <a:endParaRPr sz="2600" b="1">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0"/>
          <p:cNvSpPr txBox="1">
            <a:spLocks noGrp="1"/>
          </p:cNvSpPr>
          <p:nvPr>
            <p:ph type="title"/>
          </p:nvPr>
        </p:nvSpPr>
        <p:spPr>
          <a:xfrm>
            <a:off x="628650" y="273844"/>
            <a:ext cx="7886700"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sz="3400" b="1"/>
              <a:t>MEET MIQUELA</a:t>
            </a:r>
            <a:r>
              <a:rPr lang="en" sz="3400"/>
              <a:t> ...</a:t>
            </a:r>
            <a:endParaRPr sz="3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31" descr="SUBSCRIBE ► https://smarturl.it/MiquelaYTSubscribe?iqid=m.yt.Rz8lxRxdwig&#10;GET MY NEXT NFT DROP ► http://smarturl.it/MiquelaTwitter?iqid=m.yt.Rz8lxRxdwig&#10;&#10;Follow me in all the spots:&#10;► Instagram: http://smarturl.it/MiquelaInstagram?iqid=m.yt.Rz8lxRxdwig&#10;► TikTok: https://smarturl.it/MiquelaTikTok?iqid=m.yt.Rz8lxRxdwig&#10;► Twitter: http://smarturl.it/MiquelaTwitter?iqid=m.yt.Rz8lxRxdwig&#10;► Facebook: https://smarturl.it/MiquelaFacebook?iqid=m.yt.Rz8lxRxdwig&#10;&#10;► Music Video Credits:&#10;Director / Director of Photography:  Elliott Sellers&#10;➡️ https://www.instagram.com/elliottsellers/&#10;&#10;Production Company: DOOMSDAY.&#10;➡️ https://www.instagram.com/doomsday_store/&#10;&#10;Stylist: Isabella Papile&#10;➡️ https://www.instagram.com/isabellapapile/&#10;&#10;► Song Credits: &#10;Written by Miquela Sousa, Barry Cohen, Spencer Stewart, Rodaidh McDonald, Shiben Bhattacharya, Joel Castillo, Hannah Wondmeneh &#10;➡️ https://www.instagram.com/gingerbreadproducer/&#10;➡️ https://www.instagram.com/spencerstewart_/&#10;➡️ https://www.instagram.com/rodaidh/&#10;➡️ https://www.instagram.com/shiben/&#10;➡️ https://www.instagram.com/hunnah/&#10;&#10;Produced by Rodaidh McDonald , Gingerbread, Spencer Stewart, Shiben Bhattacharya, Jordan Palmer&#10;➡️ https://www.instagram.com/rodaidh/&#10;➡️ https://www.instagram.com/gingerbreadproducer/&#10;➡️ https://www.instagram.com/spencerstewart_/&#10;➡️ https://www.instagram.com/shiben/&#10;➡️ https://www.instagram.com/_jordanpalmer_/&#10;&#10;Mixed by Jon Castelli &#10;➡️ https://www.instagram.com/mixedbyjoncastelli/&#10;&#10;Assisted by Ingmar Carlson &#10;➡️https://www.instagram.com/wheresingmar/&#10;&#10;Mastered by Dale Becker&#10;➡️https://www.instagram.com/beckermastering/&#10;&#10;►Lyrics: &#10;You never say how you really feel&#10;How can I know if this thing is real &#10;Is it all in my head&#10;Am I making it up &#10;Am I thinking too much &#10;I know that part of the blame is mine&#10;I ain't been saying what's on my mind &#10;I been hiding so much &#10;Ain't been honest enough &#10;Scared of opening up &#10;Why can't I just say it &#10;Cause even if it's just in my mind &#10;My heart is still hurting so I &#10;Know I should just swallow my pride &#10;My pride &#10;Speak up &#10;Cause I can't keep this up ya &#10;I Need ya &#10;So tell me &#10;what you want &#10;cause I've had &#10;Enough &#10;Stop saying what I wanna hear &#10;if you're breaking my heart do it sooner than later &#10;Speak up &#10;Hoping that I didn't waste my time&#10;Been to cold with you stead of real with you&#10;Should of&#10;Poured it all out &#10;Let you see all my doubts &#10;Let you know that I'm down&#10;&#10;#SpeakUp #Miquela #NewMusic" title="Miquela - Speak Up (Official Music Video)">
            <a:hlinkClick r:id="rId3"/>
          </p:cNvPr>
          <p:cNvPicPr preferRelativeResize="0"/>
          <p:nvPr/>
        </p:nvPicPr>
        <p:blipFill>
          <a:blip r:embed="rId4">
            <a:alphaModFix/>
          </a:blip>
          <a:stretch>
            <a:fillRect/>
          </a:stretch>
        </p:blipFill>
        <p:spPr>
          <a:xfrm>
            <a:off x="1043000" y="0"/>
            <a:ext cx="6657976"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32" descr="#Miquela stopped by the studio to talk about being a robot, how she writes music and her song #Money, kissing #BellaHadid and her dream collabs!&#10;&#10;For More Interviews, Subscribe  ►► http://bit.ly/29PqCNm&#10;&#10;Listen to the Podcast ►► http://apple.co/2mxKtMu&#10;Subscribe to our CLIPS Channel ►►  https://tinyurl.com/ZSSCLIPS&#10;&#10;Follow us:&#10;Twitter ►►https://twitter.com/zachsangshow&#10;Facebook ►►https://www.facebook.com/ZachSangShow/&#10;Instagram ►►https://www.instagram.com/zachsangshow/&#10;Snapchat ►►https://www.snapchat.com/add/ZachSang...&#10;&#10;Zach ►►https://www.instagram.com/zachsang/&#10;Dan ►►https://www.instagram.com/danzolot/&#10;&#10;www.zachsangshow.com" title="Miquela Talks Being A Robot, Her Song &quot;Money&quot;, Kissing Bella Hadid &amp; Collabs">
            <a:hlinkClick r:id="rId3"/>
          </p:cNvPr>
          <p:cNvPicPr preferRelativeResize="0"/>
          <p:nvPr/>
        </p:nvPicPr>
        <p:blipFill>
          <a:blip r:embed="rId4">
            <a:alphaModFix/>
          </a:blip>
          <a:stretch>
            <a:fillRect/>
          </a:stretch>
        </p:blipFill>
        <p:spPr>
          <a:xfrm>
            <a:off x="1325875" y="176719"/>
            <a:ext cx="6492240" cy="496679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fade">
                                      <p:cBhvr>
                                        <p:cTn id="7" dur="10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xfrm>
            <a:off x="-50800" y="1930275"/>
            <a:ext cx="9670500" cy="994200"/>
          </a:xfrm>
          <a:prstGeom prst="rect">
            <a:avLst/>
          </a:prstGeom>
        </p:spPr>
        <p:txBody>
          <a:bodyPr spcFirstLastPara="1" wrap="square" lIns="68575" tIns="34275" rIns="68575" bIns="34275" anchor="ctr" anchorCtr="0">
            <a:noAutofit/>
          </a:bodyPr>
          <a:lstStyle/>
          <a:p>
            <a:pPr marL="0" lvl="0" indent="0" algn="ctr" rtl="0">
              <a:spcBef>
                <a:spcPts val="0"/>
              </a:spcBef>
              <a:spcAft>
                <a:spcPts val="0"/>
              </a:spcAft>
              <a:buNone/>
            </a:pPr>
            <a:r>
              <a:rPr lang="en" sz="4700" b="1" dirty="0"/>
              <a:t>DESIGN YOUR OWN AI POPSTAR OR INFLUENCER </a:t>
            </a:r>
            <a:endParaRPr sz="47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6"/>
          <p:cNvSpPr txBox="1">
            <a:spLocks noGrp="1"/>
          </p:cNvSpPr>
          <p:nvPr>
            <p:ph type="ctrTitle"/>
          </p:nvPr>
        </p:nvSpPr>
        <p:spPr>
          <a:xfrm>
            <a:off x="311700" y="533775"/>
            <a:ext cx="8520600" cy="684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4080" b="1"/>
              <a:t>WHAT WE WILL COVER</a:t>
            </a:r>
            <a:endParaRPr sz="3180" b="1"/>
          </a:p>
        </p:txBody>
      </p:sp>
      <p:sp>
        <p:nvSpPr>
          <p:cNvPr id="72" name="Google Shape;72;p16"/>
          <p:cNvSpPr txBox="1">
            <a:spLocks noGrp="1"/>
          </p:cNvSpPr>
          <p:nvPr>
            <p:ph type="subTitle" idx="1"/>
          </p:nvPr>
        </p:nvSpPr>
        <p:spPr>
          <a:xfrm>
            <a:off x="311700" y="1954850"/>
            <a:ext cx="8520600" cy="2589300"/>
          </a:xfrm>
          <a:prstGeom prst="rect">
            <a:avLst/>
          </a:prstGeom>
        </p:spPr>
        <p:txBody>
          <a:bodyPr spcFirstLastPara="1" wrap="square" lIns="91425" tIns="91425" rIns="91425" bIns="91425" anchor="t" anchorCtr="0">
            <a:noAutofit/>
          </a:bodyPr>
          <a:lstStyle/>
          <a:p>
            <a:pPr marL="0" lvl="0" indent="0" algn="l" rtl="0">
              <a:lnSpc>
                <a:spcPct val="80000"/>
              </a:lnSpc>
              <a:spcBef>
                <a:spcPts val="0"/>
              </a:spcBef>
              <a:spcAft>
                <a:spcPts val="0"/>
              </a:spcAft>
              <a:buSzPts val="688"/>
              <a:buNone/>
            </a:pPr>
            <a:r>
              <a:rPr lang="en" sz="2050" b="1">
                <a:solidFill>
                  <a:srgbClr val="FFFFFF"/>
                </a:solidFill>
              </a:rPr>
              <a:t>BEDROOM POP</a:t>
            </a:r>
            <a:endParaRPr sz="2050" b="1">
              <a:solidFill>
                <a:srgbClr val="FFFFFF"/>
              </a:solidFill>
            </a:endParaRPr>
          </a:p>
          <a:p>
            <a:pPr marL="0" lvl="0" indent="0" algn="l" rtl="0">
              <a:lnSpc>
                <a:spcPct val="80000"/>
              </a:lnSpc>
              <a:spcBef>
                <a:spcPts val="0"/>
              </a:spcBef>
              <a:spcAft>
                <a:spcPts val="0"/>
              </a:spcAft>
              <a:buSzPts val="688"/>
              <a:buNone/>
            </a:pPr>
            <a:endParaRPr sz="2050" b="1">
              <a:solidFill>
                <a:srgbClr val="FFFFFF"/>
              </a:solidFill>
            </a:endParaRPr>
          </a:p>
          <a:p>
            <a:pPr marL="0" lvl="0" indent="0" algn="l" rtl="0">
              <a:lnSpc>
                <a:spcPct val="80000"/>
              </a:lnSpc>
              <a:spcBef>
                <a:spcPts val="0"/>
              </a:spcBef>
              <a:spcAft>
                <a:spcPts val="0"/>
              </a:spcAft>
              <a:buSzPts val="688"/>
              <a:buNone/>
            </a:pPr>
            <a:r>
              <a:rPr lang="en" sz="2050" b="1">
                <a:solidFill>
                  <a:srgbClr val="FFFFFF"/>
                </a:solidFill>
              </a:rPr>
              <a:t>SOUNDSCAPE</a:t>
            </a:r>
            <a:endParaRPr sz="2050" b="1">
              <a:solidFill>
                <a:srgbClr val="FFFFFF"/>
              </a:solidFill>
            </a:endParaRPr>
          </a:p>
          <a:p>
            <a:pPr marL="0" lvl="0" indent="0" algn="l" rtl="0">
              <a:lnSpc>
                <a:spcPct val="80000"/>
              </a:lnSpc>
              <a:spcBef>
                <a:spcPts val="0"/>
              </a:spcBef>
              <a:spcAft>
                <a:spcPts val="0"/>
              </a:spcAft>
              <a:buSzPts val="688"/>
              <a:buNone/>
            </a:pPr>
            <a:endParaRPr sz="2050" b="1">
              <a:solidFill>
                <a:srgbClr val="FFFFFF"/>
              </a:solidFill>
            </a:endParaRPr>
          </a:p>
          <a:p>
            <a:pPr marL="0" lvl="0" indent="0" algn="l" rtl="0">
              <a:lnSpc>
                <a:spcPct val="80000"/>
              </a:lnSpc>
              <a:spcBef>
                <a:spcPts val="0"/>
              </a:spcBef>
              <a:spcAft>
                <a:spcPts val="0"/>
              </a:spcAft>
              <a:buSzPts val="688"/>
              <a:buNone/>
            </a:pPr>
            <a:r>
              <a:rPr lang="en" sz="2050" b="1">
                <a:solidFill>
                  <a:srgbClr val="FFFFFF"/>
                </a:solidFill>
              </a:rPr>
              <a:t>COPYRIGHT</a:t>
            </a:r>
            <a:endParaRPr sz="2050" b="1">
              <a:solidFill>
                <a:srgbClr val="FFFFFF"/>
              </a:solidFill>
            </a:endParaRPr>
          </a:p>
          <a:p>
            <a:pPr marL="0" lvl="0" indent="0" algn="l" rtl="0">
              <a:lnSpc>
                <a:spcPct val="80000"/>
              </a:lnSpc>
              <a:spcBef>
                <a:spcPts val="0"/>
              </a:spcBef>
              <a:spcAft>
                <a:spcPts val="0"/>
              </a:spcAft>
              <a:buSzPts val="688"/>
              <a:buNone/>
            </a:pPr>
            <a:endParaRPr sz="2050" b="1">
              <a:solidFill>
                <a:srgbClr val="FFFFFF"/>
              </a:solidFill>
            </a:endParaRPr>
          </a:p>
          <a:p>
            <a:pPr marL="0" lvl="0" indent="0" algn="l" rtl="0">
              <a:lnSpc>
                <a:spcPct val="80000"/>
              </a:lnSpc>
              <a:spcBef>
                <a:spcPts val="0"/>
              </a:spcBef>
              <a:spcAft>
                <a:spcPts val="0"/>
              </a:spcAft>
              <a:buSzPts val="688"/>
              <a:buNone/>
            </a:pPr>
            <a:r>
              <a:rPr lang="en" sz="2050" b="1">
                <a:solidFill>
                  <a:srgbClr val="FFFFFF"/>
                </a:solidFill>
              </a:rPr>
              <a:t>ARTIFICIAL MUSIC </a:t>
            </a:r>
            <a:endParaRPr sz="2050" b="1">
              <a:solidFill>
                <a:srgbClr val="FFFFFF"/>
              </a:solidFill>
            </a:endParaRPr>
          </a:p>
          <a:p>
            <a:pPr marL="0" lvl="0" indent="0" algn="l" rtl="0">
              <a:lnSpc>
                <a:spcPct val="80000"/>
              </a:lnSpc>
              <a:spcBef>
                <a:spcPts val="0"/>
              </a:spcBef>
              <a:spcAft>
                <a:spcPts val="0"/>
              </a:spcAft>
              <a:buSzPts val="688"/>
              <a:buNone/>
            </a:pPr>
            <a:endParaRPr sz="2050" b="1">
              <a:solidFill>
                <a:srgbClr val="FFFFFF"/>
              </a:solidFill>
            </a:endParaRPr>
          </a:p>
          <a:p>
            <a:pPr marL="0" lvl="0" indent="0" algn="l" rtl="0">
              <a:lnSpc>
                <a:spcPct val="80000"/>
              </a:lnSpc>
              <a:spcBef>
                <a:spcPts val="0"/>
              </a:spcBef>
              <a:spcAft>
                <a:spcPts val="0"/>
              </a:spcAft>
              <a:buSzPts val="688"/>
              <a:buNone/>
            </a:pPr>
            <a:r>
              <a:rPr lang="en" sz="2050" b="1">
                <a:solidFill>
                  <a:srgbClr val="FFFFFF"/>
                </a:solidFill>
              </a:rPr>
              <a:t>REFLECTIONS</a:t>
            </a:r>
            <a:endParaRPr sz="2050" b="1">
              <a:solidFill>
                <a:srgbClr val="FFFFFF"/>
              </a:solidFill>
            </a:endParaRPr>
          </a:p>
          <a:p>
            <a:pPr marL="0" lvl="0" indent="0" algn="l" rtl="0">
              <a:lnSpc>
                <a:spcPct val="80000"/>
              </a:lnSpc>
              <a:spcBef>
                <a:spcPts val="0"/>
              </a:spcBef>
              <a:spcAft>
                <a:spcPts val="0"/>
              </a:spcAft>
              <a:buSzPts val="688"/>
              <a:buNone/>
            </a:pPr>
            <a:endParaRPr sz="2050" b="1">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4"/>
          <p:cNvSpPr txBox="1">
            <a:spLocks noGrp="1"/>
          </p:cNvSpPr>
          <p:nvPr>
            <p:ph type="title"/>
          </p:nvPr>
        </p:nvSpPr>
        <p:spPr>
          <a:xfrm>
            <a:off x="427200" y="116450"/>
            <a:ext cx="8535300" cy="994200"/>
          </a:xfrm>
          <a:prstGeom prst="rect">
            <a:avLst/>
          </a:prstGeom>
        </p:spPr>
        <p:txBody>
          <a:bodyPr spcFirstLastPara="1" wrap="square" lIns="68575" tIns="34275" rIns="68575" bIns="34275" anchor="ctr" anchorCtr="0">
            <a:normAutofit fontScale="90000"/>
          </a:bodyPr>
          <a:lstStyle/>
          <a:p>
            <a:pPr marL="0" lvl="0" indent="0" algn="l" rtl="0">
              <a:spcBef>
                <a:spcPts val="0"/>
              </a:spcBef>
              <a:spcAft>
                <a:spcPts val="0"/>
              </a:spcAft>
              <a:buNone/>
            </a:pPr>
            <a:r>
              <a:rPr lang="en" sz="6000" b="1" dirty="0">
                <a:solidFill>
                  <a:srgbClr val="FF0000"/>
                </a:solidFill>
              </a:rPr>
              <a:t>“</a:t>
            </a:r>
            <a:r>
              <a:rPr lang="en" sz="5666" b="1" dirty="0">
                <a:solidFill>
                  <a:srgbClr val="FF0000"/>
                </a:solidFill>
              </a:rPr>
              <a:t>SCANDAL for AI ARTIST”</a:t>
            </a:r>
            <a:endParaRPr sz="5666" b="1" dirty="0">
              <a:solidFill>
                <a:srgbClr val="FF0000"/>
              </a:solidFill>
            </a:endParaRPr>
          </a:p>
        </p:txBody>
      </p:sp>
      <p:sp>
        <p:nvSpPr>
          <p:cNvPr id="180" name="Google Shape;180;p34"/>
          <p:cNvSpPr txBox="1"/>
          <p:nvPr/>
        </p:nvSpPr>
        <p:spPr>
          <a:xfrm>
            <a:off x="555350" y="1948100"/>
            <a:ext cx="7332600" cy="16932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Char char="●"/>
            </a:pPr>
            <a:r>
              <a:rPr lang="en" b="1">
                <a:solidFill>
                  <a:schemeClr val="dk1"/>
                </a:solidFill>
              </a:rPr>
              <a:t>Give them a Name</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Genre of Music</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 do they look like - Draw them</a:t>
            </a:r>
            <a:endParaRPr b="1">
              <a:solidFill>
                <a:schemeClr val="dk1"/>
              </a:solidFill>
            </a:endParaRPr>
          </a:p>
          <a:p>
            <a:pPr marL="457200" lvl="0" indent="0" algn="l" rtl="0">
              <a:spcBef>
                <a:spcPts val="0"/>
              </a:spcBef>
              <a:spcAft>
                <a:spcPts val="0"/>
              </a:spcAft>
              <a:buNone/>
            </a:pPr>
            <a:endParaRPr b="1">
              <a:solidFill>
                <a:schemeClr val="dk1"/>
              </a:solidFill>
            </a:endParaRPr>
          </a:p>
          <a:p>
            <a:pPr marL="457200" lvl="0" indent="0" algn="l" rtl="0">
              <a:spcBef>
                <a:spcPts val="0"/>
              </a:spcBef>
              <a:spcAft>
                <a:spcPts val="0"/>
              </a:spcAft>
              <a:buNone/>
            </a:pP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 was the scandal?</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What’s Next..? Repercussions and Next Steps...</a:t>
            </a:r>
            <a:endParaRPr b="1">
              <a:solidFill>
                <a:schemeClr val="dk1"/>
              </a:solidFill>
            </a:endParaRPr>
          </a:p>
        </p:txBody>
      </p:sp>
      <p:sp>
        <p:nvSpPr>
          <p:cNvPr id="181" name="Google Shape;181;p34"/>
          <p:cNvSpPr txBox="1"/>
          <p:nvPr/>
        </p:nvSpPr>
        <p:spPr>
          <a:xfrm>
            <a:off x="3339275" y="1174237"/>
            <a:ext cx="7332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dirty="0">
                <a:solidFill>
                  <a:schemeClr val="dk1"/>
                </a:solidFill>
              </a:rPr>
              <a:t>What’s your Tagline?</a:t>
            </a:r>
            <a:endParaRPr b="1" dirty="0">
              <a:solidFill>
                <a:schemeClr val="dk1"/>
              </a:solidFill>
            </a:endParaRPr>
          </a:p>
        </p:txBody>
      </p:sp>
      <p:pic>
        <p:nvPicPr>
          <p:cNvPr id="182" name="Google Shape;182;p34"/>
          <p:cNvPicPr preferRelativeResize="0"/>
          <p:nvPr/>
        </p:nvPicPr>
        <p:blipFill>
          <a:blip r:embed="rId3">
            <a:alphaModFix/>
          </a:blip>
          <a:stretch>
            <a:fillRect/>
          </a:stretch>
        </p:blipFill>
        <p:spPr>
          <a:xfrm>
            <a:off x="5349850" y="1541650"/>
            <a:ext cx="3027225" cy="30272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35"/>
          <p:cNvSpPr txBox="1">
            <a:spLocks noGrp="1"/>
          </p:cNvSpPr>
          <p:nvPr>
            <p:ph type="title"/>
          </p:nvPr>
        </p:nvSpPr>
        <p:spPr>
          <a:xfrm>
            <a:off x="312900" y="175162"/>
            <a:ext cx="9144000" cy="9942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SzPts val="990"/>
              <a:buNone/>
            </a:pPr>
            <a:r>
              <a:rPr lang="en" sz="5100" b="1" dirty="0">
                <a:solidFill>
                  <a:srgbClr val="92D050"/>
                </a:solidFill>
              </a:rPr>
              <a:t>“TRIUMPH for AI POPSTAR”</a:t>
            </a:r>
            <a:endParaRPr sz="4500" b="1" dirty="0">
              <a:solidFill>
                <a:srgbClr val="92D050"/>
              </a:solidFill>
            </a:endParaRPr>
          </a:p>
        </p:txBody>
      </p:sp>
      <p:sp>
        <p:nvSpPr>
          <p:cNvPr id="188" name="Google Shape;188;p35"/>
          <p:cNvSpPr txBox="1"/>
          <p:nvPr/>
        </p:nvSpPr>
        <p:spPr>
          <a:xfrm>
            <a:off x="555350" y="1948100"/>
            <a:ext cx="7332600" cy="16932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1"/>
              </a:buClr>
              <a:buSzPts val="1400"/>
              <a:buChar char="●"/>
            </a:pPr>
            <a:r>
              <a:rPr lang="en" b="1">
                <a:solidFill>
                  <a:schemeClr val="dk1"/>
                </a:solidFill>
              </a:rPr>
              <a:t>Give them a Name</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Genre of Music</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 do they look like - Draw them</a:t>
            </a:r>
            <a:endParaRPr b="1">
              <a:solidFill>
                <a:schemeClr val="dk1"/>
              </a:solidFill>
            </a:endParaRPr>
          </a:p>
          <a:p>
            <a:pPr marL="457200" lvl="0" indent="0" algn="l" rtl="0">
              <a:spcBef>
                <a:spcPts val="0"/>
              </a:spcBef>
              <a:spcAft>
                <a:spcPts val="0"/>
              </a:spcAft>
              <a:buNone/>
            </a:pPr>
            <a:endParaRPr b="1">
              <a:solidFill>
                <a:schemeClr val="dk1"/>
              </a:solidFill>
            </a:endParaRPr>
          </a:p>
          <a:p>
            <a:pPr marL="457200" lvl="0" indent="0" algn="l" rtl="0">
              <a:spcBef>
                <a:spcPts val="0"/>
              </a:spcBef>
              <a:spcAft>
                <a:spcPts val="0"/>
              </a:spcAft>
              <a:buNone/>
            </a:pP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 was the triumph?</a:t>
            </a:r>
            <a:endParaRPr b="1">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What’s Next..? How do you build on this...</a:t>
            </a:r>
            <a:endParaRPr b="1">
              <a:solidFill>
                <a:schemeClr val="dk1"/>
              </a:solidFill>
            </a:endParaRPr>
          </a:p>
        </p:txBody>
      </p:sp>
      <p:sp>
        <p:nvSpPr>
          <p:cNvPr id="189" name="Google Shape;189;p35"/>
          <p:cNvSpPr txBox="1"/>
          <p:nvPr/>
        </p:nvSpPr>
        <p:spPr>
          <a:xfrm>
            <a:off x="3348700" y="1169362"/>
            <a:ext cx="7332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b="1" dirty="0">
                <a:solidFill>
                  <a:schemeClr val="dk1"/>
                </a:solidFill>
              </a:rPr>
              <a:t>What’s your Tagline?</a:t>
            </a:r>
            <a:endParaRPr b="1" dirty="0">
              <a:solidFill>
                <a:schemeClr val="dk1"/>
              </a:solidFill>
            </a:endParaRPr>
          </a:p>
        </p:txBody>
      </p:sp>
      <p:pic>
        <p:nvPicPr>
          <p:cNvPr id="190" name="Google Shape;190;p35"/>
          <p:cNvPicPr preferRelativeResize="0"/>
          <p:nvPr/>
        </p:nvPicPr>
        <p:blipFill>
          <a:blip r:embed="rId3">
            <a:alphaModFix/>
          </a:blip>
          <a:stretch>
            <a:fillRect/>
          </a:stretch>
        </p:blipFill>
        <p:spPr>
          <a:xfrm>
            <a:off x="5349850" y="1535300"/>
            <a:ext cx="3027225" cy="30272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36"/>
          <p:cNvSpPr txBox="1"/>
          <p:nvPr/>
        </p:nvSpPr>
        <p:spPr>
          <a:xfrm>
            <a:off x="585300" y="744925"/>
            <a:ext cx="14544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AIVA</a:t>
            </a:r>
            <a:endParaRPr sz="2600" b="1">
              <a:solidFill>
                <a:schemeClr val="dk1"/>
              </a:solidFill>
            </a:endParaRPr>
          </a:p>
        </p:txBody>
      </p:sp>
      <p:sp>
        <p:nvSpPr>
          <p:cNvPr id="196" name="Google Shape;196;p36"/>
          <p:cNvSpPr txBox="1"/>
          <p:nvPr/>
        </p:nvSpPr>
        <p:spPr>
          <a:xfrm>
            <a:off x="780400" y="2341175"/>
            <a:ext cx="21708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MUSENET</a:t>
            </a:r>
            <a:endParaRPr sz="2600" b="1">
              <a:solidFill>
                <a:schemeClr val="dk1"/>
              </a:solidFill>
            </a:endParaRPr>
          </a:p>
        </p:txBody>
      </p:sp>
      <p:sp>
        <p:nvSpPr>
          <p:cNvPr id="197" name="Google Shape;197;p36"/>
          <p:cNvSpPr txBox="1"/>
          <p:nvPr/>
        </p:nvSpPr>
        <p:spPr>
          <a:xfrm>
            <a:off x="5348825" y="2194100"/>
            <a:ext cx="2745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COMPUTOSER</a:t>
            </a:r>
            <a:endParaRPr sz="2600" b="1">
              <a:solidFill>
                <a:schemeClr val="dk1"/>
              </a:solidFill>
            </a:endParaRPr>
          </a:p>
        </p:txBody>
      </p:sp>
      <p:sp>
        <p:nvSpPr>
          <p:cNvPr id="198" name="Google Shape;198;p36"/>
          <p:cNvSpPr txBox="1"/>
          <p:nvPr/>
        </p:nvSpPr>
        <p:spPr>
          <a:xfrm>
            <a:off x="3627500" y="821125"/>
            <a:ext cx="27459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OPENAI</a:t>
            </a:r>
            <a:endParaRPr sz="2600" b="1">
              <a:solidFill>
                <a:schemeClr val="dk1"/>
              </a:solidFill>
            </a:endParaRPr>
          </a:p>
        </p:txBody>
      </p:sp>
      <p:sp>
        <p:nvSpPr>
          <p:cNvPr id="199" name="Google Shape;199;p36"/>
          <p:cNvSpPr txBox="1"/>
          <p:nvPr/>
        </p:nvSpPr>
        <p:spPr>
          <a:xfrm>
            <a:off x="3524875" y="3464600"/>
            <a:ext cx="36477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AMADEUS CODE</a:t>
            </a:r>
            <a:endParaRPr sz="2600" b="1">
              <a:solidFill>
                <a:schemeClr val="dk1"/>
              </a:solidFill>
            </a:endParaRPr>
          </a:p>
        </p:txBody>
      </p:sp>
      <p:sp>
        <p:nvSpPr>
          <p:cNvPr id="200" name="Google Shape;200;p36"/>
          <p:cNvSpPr txBox="1"/>
          <p:nvPr/>
        </p:nvSpPr>
        <p:spPr>
          <a:xfrm>
            <a:off x="717450" y="3874450"/>
            <a:ext cx="23565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MUSICLAB</a:t>
            </a:r>
            <a:endParaRPr sz="2600" b="1">
              <a:solidFill>
                <a:schemeClr val="dk1"/>
              </a:solidFill>
            </a:endParaRPr>
          </a:p>
        </p:txBody>
      </p:sp>
      <p:sp>
        <p:nvSpPr>
          <p:cNvPr id="201" name="Google Shape;201;p36"/>
          <p:cNvSpPr txBox="1"/>
          <p:nvPr/>
        </p:nvSpPr>
        <p:spPr>
          <a:xfrm>
            <a:off x="6885550" y="718675"/>
            <a:ext cx="17214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GPT-2</a:t>
            </a:r>
            <a:endParaRPr sz="2600" b="1">
              <a:solidFill>
                <a:schemeClr val="dk1"/>
              </a:solidFill>
            </a:endParaRPr>
          </a:p>
        </p:txBody>
      </p:sp>
      <p:sp>
        <p:nvSpPr>
          <p:cNvPr id="202" name="Google Shape;202;p36"/>
          <p:cNvSpPr txBox="1"/>
          <p:nvPr/>
        </p:nvSpPr>
        <p:spPr>
          <a:xfrm>
            <a:off x="5758500" y="4386750"/>
            <a:ext cx="30738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600" b="1">
                <a:solidFill>
                  <a:schemeClr val="dk1"/>
                </a:solidFill>
              </a:rPr>
              <a:t>SOUNDRAW.IO</a:t>
            </a:r>
            <a:endParaRPr sz="2600" b="1">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06"/>
        <p:cNvGrpSpPr/>
        <p:nvPr/>
      </p:nvGrpSpPr>
      <p:grpSpPr>
        <a:xfrm>
          <a:off x="0" y="0"/>
          <a:ext cx="0" cy="0"/>
          <a:chOff x="0" y="0"/>
          <a:chExt cx="0" cy="0"/>
        </a:xfrm>
      </p:grpSpPr>
      <p:sp>
        <p:nvSpPr>
          <p:cNvPr id="207" name="Google Shape;207;p37"/>
          <p:cNvSpPr txBox="1">
            <a:spLocks noGrp="1"/>
          </p:cNvSpPr>
          <p:nvPr>
            <p:ph type="title"/>
          </p:nvPr>
        </p:nvSpPr>
        <p:spPr>
          <a:xfrm>
            <a:off x="393700" y="275450"/>
            <a:ext cx="6290700" cy="538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92D050"/>
              </a:buClr>
              <a:buSzPts val="2400"/>
              <a:buFont typeface="Calibri"/>
              <a:buNone/>
            </a:pPr>
            <a:r>
              <a:rPr lang="en" sz="2700" b="1">
                <a:latin typeface="Arial"/>
                <a:ea typeface="Arial"/>
                <a:cs typeface="Arial"/>
                <a:sym typeface="Arial"/>
              </a:rPr>
              <a:t>CLOSING REFLECTIONS</a:t>
            </a:r>
            <a:endParaRPr sz="1400">
              <a:latin typeface="Arial"/>
              <a:ea typeface="Arial"/>
              <a:cs typeface="Arial"/>
              <a:sym typeface="Arial"/>
            </a:endParaRPr>
          </a:p>
        </p:txBody>
      </p:sp>
      <p:sp>
        <p:nvSpPr>
          <p:cNvPr id="208" name="Google Shape;208;p37"/>
          <p:cNvSpPr/>
          <p:nvPr/>
        </p:nvSpPr>
        <p:spPr>
          <a:xfrm>
            <a:off x="7157425" y="31108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b="1">
                <a:solidFill>
                  <a:srgbClr val="FFFFFF"/>
                </a:solidFill>
                <a:latin typeface="Calibri"/>
                <a:ea typeface="Calibri"/>
                <a:cs typeface="Calibri"/>
                <a:sym typeface="Calibri"/>
              </a:rPr>
              <a:t>Miquela was created by a collaboration of artists and engineers, is that the future of music?</a:t>
            </a:r>
            <a:endParaRPr sz="1324" b="1">
              <a:solidFill>
                <a:srgbClr val="FFFFFF"/>
              </a:solidFill>
              <a:latin typeface="Calibri"/>
              <a:ea typeface="Calibri"/>
              <a:cs typeface="Calibri"/>
              <a:sym typeface="Calibri"/>
            </a:endParaRPr>
          </a:p>
        </p:txBody>
      </p:sp>
      <p:sp>
        <p:nvSpPr>
          <p:cNvPr id="209" name="Google Shape;209;p37"/>
          <p:cNvSpPr/>
          <p:nvPr/>
        </p:nvSpPr>
        <p:spPr>
          <a:xfrm>
            <a:off x="393700" y="10486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r>
              <a:rPr lang="en" sz="1200" b="1" dirty="0">
                <a:solidFill>
                  <a:srgbClr val="FFFFFF"/>
                </a:solidFill>
              </a:rPr>
              <a:t>Can an AI create original music?  </a:t>
            </a:r>
          </a:p>
          <a:p>
            <a:pPr marL="0" lvl="0" indent="0" algn="ctr" rtl="0">
              <a:spcBef>
                <a:spcPts val="0"/>
              </a:spcBef>
              <a:spcAft>
                <a:spcPts val="0"/>
              </a:spcAft>
              <a:buNone/>
            </a:pPr>
            <a:endParaRPr lang="en" sz="1200" b="1" dirty="0">
              <a:solidFill>
                <a:srgbClr val="FFFFFF"/>
              </a:solidFill>
            </a:endParaRPr>
          </a:p>
          <a:p>
            <a:pPr marL="0" lvl="0" indent="0" algn="ctr" rtl="0">
              <a:spcBef>
                <a:spcPts val="0"/>
              </a:spcBef>
              <a:spcAft>
                <a:spcPts val="0"/>
              </a:spcAft>
              <a:buNone/>
            </a:pPr>
            <a:r>
              <a:rPr lang="en" sz="1200" b="1" dirty="0">
                <a:solidFill>
                  <a:srgbClr val="FFFFFF"/>
                </a:solidFill>
              </a:rPr>
              <a:t>Explain your thinking on this.</a:t>
            </a:r>
            <a:r>
              <a:rPr lang="en" b="1" dirty="0">
                <a:solidFill>
                  <a:srgbClr val="FFFFFF"/>
                </a:solidFill>
              </a:rPr>
              <a:t> </a:t>
            </a:r>
            <a:endParaRPr b="1" dirty="0">
              <a:solidFill>
                <a:srgbClr val="FFFFFF"/>
              </a:solidFill>
            </a:endParaRPr>
          </a:p>
          <a:p>
            <a:pPr marL="0" lvl="0" indent="0" algn="ctr" rtl="0">
              <a:spcBef>
                <a:spcPts val="0"/>
              </a:spcBef>
              <a:spcAft>
                <a:spcPts val="0"/>
              </a:spcAft>
              <a:buNone/>
            </a:pPr>
            <a:endParaRPr dirty="0">
              <a:solidFill>
                <a:srgbClr val="FFFFFF"/>
              </a:solidFill>
            </a:endParaRPr>
          </a:p>
          <a:p>
            <a:pPr marL="0" lvl="0" indent="0" algn="ctr" rtl="0">
              <a:spcBef>
                <a:spcPts val="0"/>
              </a:spcBef>
              <a:spcAft>
                <a:spcPts val="0"/>
              </a:spcAft>
              <a:buNone/>
            </a:pPr>
            <a:endParaRPr dirty="0">
              <a:solidFill>
                <a:srgbClr val="FFFFFF"/>
              </a:solidFill>
            </a:endParaRPr>
          </a:p>
        </p:txBody>
      </p:sp>
      <p:sp>
        <p:nvSpPr>
          <p:cNvPr id="210" name="Google Shape;210;p37"/>
          <p:cNvSpPr/>
          <p:nvPr/>
        </p:nvSpPr>
        <p:spPr>
          <a:xfrm>
            <a:off x="1455100" y="31108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Do you have a better understanding of authorship in the world of social media? </a:t>
            </a:r>
          </a:p>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Any examples?</a:t>
            </a:r>
            <a:endParaRPr sz="1300" b="1" dirty="0">
              <a:solidFill>
                <a:srgbClr val="FFFFFF"/>
              </a:solidFill>
            </a:endParaRPr>
          </a:p>
        </p:txBody>
      </p:sp>
      <p:sp>
        <p:nvSpPr>
          <p:cNvPr id="211" name="Google Shape;211;p37"/>
          <p:cNvSpPr/>
          <p:nvPr/>
        </p:nvSpPr>
        <p:spPr>
          <a:xfrm>
            <a:off x="6301475" y="10486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Is plagiarism when creating art or music different from when writing an essay or selling a product for a business? </a:t>
            </a:r>
          </a:p>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Discuss.</a:t>
            </a:r>
            <a:endParaRPr sz="1300" b="1" dirty="0">
              <a:solidFill>
                <a:srgbClr val="FFFFFF"/>
              </a:solidFill>
            </a:endParaRPr>
          </a:p>
        </p:txBody>
      </p:sp>
      <p:sp>
        <p:nvSpPr>
          <p:cNvPr id="212" name="Google Shape;212;p37"/>
          <p:cNvSpPr/>
          <p:nvPr/>
        </p:nvSpPr>
        <p:spPr>
          <a:xfrm>
            <a:off x="3583175" y="10486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Where is the line for plagiarism? </a:t>
            </a:r>
          </a:p>
          <a:p>
            <a:pPr marL="0" lvl="0" indent="0" algn="ctr" rtl="0">
              <a:lnSpc>
                <a:spcPct val="90000"/>
              </a:lnSpc>
              <a:spcBef>
                <a:spcPts val="800"/>
              </a:spcBef>
              <a:spcAft>
                <a:spcPts val="0"/>
              </a:spcAft>
              <a:buNone/>
            </a:pPr>
            <a:r>
              <a:rPr lang="en" sz="1324" b="1" dirty="0">
                <a:solidFill>
                  <a:srgbClr val="FFFFFF"/>
                </a:solidFill>
                <a:latin typeface="Calibri"/>
                <a:ea typeface="Calibri"/>
                <a:cs typeface="Calibri"/>
                <a:sym typeface="Calibri"/>
              </a:rPr>
              <a:t>Is there an acceptable way to use someone else’s work?</a:t>
            </a:r>
            <a:endParaRPr sz="1324" b="1" dirty="0">
              <a:solidFill>
                <a:srgbClr val="FFFFFF"/>
              </a:solidFill>
              <a:latin typeface="Calibri"/>
              <a:ea typeface="Calibri"/>
              <a:cs typeface="Calibri"/>
              <a:sym typeface="Calibri"/>
            </a:endParaRPr>
          </a:p>
        </p:txBody>
      </p:sp>
      <p:sp>
        <p:nvSpPr>
          <p:cNvPr id="213" name="Google Shape;213;p37"/>
          <p:cNvSpPr/>
          <p:nvPr/>
        </p:nvSpPr>
        <p:spPr>
          <a:xfrm>
            <a:off x="4435175" y="3110800"/>
            <a:ext cx="1866300" cy="19098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solidFill>
                  <a:schemeClr val="dk1"/>
                </a:solidFill>
                <a:latin typeface="Calibri"/>
                <a:ea typeface="Calibri"/>
                <a:cs typeface="Calibri"/>
                <a:sym typeface="Calibri"/>
              </a:rPr>
              <a:t>When should you seek consent or permission when using someone else’s work?</a:t>
            </a:r>
            <a:endParaRPr sz="1300" b="1">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7"/>
          <p:cNvPicPr preferRelativeResize="0"/>
          <p:nvPr/>
        </p:nvPicPr>
        <p:blipFill>
          <a:blip r:embed="rId3">
            <a:alphaModFix/>
          </a:blip>
          <a:stretch>
            <a:fillRect/>
          </a:stretch>
        </p:blipFill>
        <p:spPr>
          <a:xfrm>
            <a:off x="1369550" y="352363"/>
            <a:ext cx="6659799" cy="4438775"/>
          </a:xfrm>
          <a:prstGeom prst="rect">
            <a:avLst/>
          </a:prstGeom>
          <a:noFill/>
          <a:ln>
            <a:noFill/>
          </a:ln>
        </p:spPr>
      </p:pic>
      <p:sp>
        <p:nvSpPr>
          <p:cNvPr id="78" name="Google Shape;78;p17"/>
          <p:cNvSpPr txBox="1"/>
          <p:nvPr/>
        </p:nvSpPr>
        <p:spPr>
          <a:xfrm>
            <a:off x="0" y="4035300"/>
            <a:ext cx="19044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dk1"/>
                </a:solidFill>
                <a:uFill>
                  <a:noFill/>
                </a:uFill>
                <a:hlinkClick r:id="rId4">
                  <a:extLst>
                    <a:ext uri="{A12FA001-AC4F-418D-AE19-62706E023703}">
                      <ahyp:hlinkClr xmlns:ahyp="http://schemas.microsoft.com/office/drawing/2018/hyperlinkcolor" val="tx"/>
                    </a:ext>
                  </a:extLst>
                </a:hlinkClick>
              </a:rPr>
              <a:t>"Billie Eilish @Pukkelpop 2019"</a:t>
            </a:r>
            <a:r>
              <a:rPr lang="en" sz="1200">
                <a:solidFill>
                  <a:schemeClr val="dk1"/>
                </a:solidFill>
              </a:rPr>
              <a:t> by </a:t>
            </a:r>
            <a:r>
              <a:rPr lang="en" sz="1200">
                <a:solidFill>
                  <a:schemeClr val="dk1"/>
                </a:solidFill>
                <a:uFill>
                  <a:noFill/>
                </a:uFill>
                <a:hlinkClick r:id="rId5">
                  <a:extLst>
                    <a:ext uri="{A12FA001-AC4F-418D-AE19-62706E023703}">
                      <ahyp:hlinkClr xmlns:ahyp="http://schemas.microsoft.com/office/drawing/2018/hyperlinkcolor" val="tx"/>
                    </a:ext>
                  </a:extLst>
                </a:hlinkClick>
              </a:rPr>
              <a:t>crommelincklars</a:t>
            </a:r>
            <a:r>
              <a:rPr lang="en" sz="1200">
                <a:solidFill>
                  <a:schemeClr val="dk1"/>
                </a:solidFill>
              </a:rPr>
              <a:t> is licensed under </a:t>
            </a:r>
            <a:r>
              <a:rPr lang="en" sz="1200">
                <a:solidFill>
                  <a:schemeClr val="dk1"/>
                </a:solidFill>
                <a:uFill>
                  <a:noFill/>
                </a:uFill>
                <a:hlinkClick r:id="rId6">
                  <a:extLst>
                    <a:ext uri="{A12FA001-AC4F-418D-AE19-62706E023703}">
                      <ahyp:hlinkClr xmlns:ahyp="http://schemas.microsoft.com/office/drawing/2018/hyperlinkcolor" val="tx"/>
                    </a:ext>
                  </a:extLst>
                </a:hlinkClick>
              </a:rPr>
              <a:t>CC BY 2.0</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628650" y="111397"/>
            <a:ext cx="7749600" cy="364500"/>
          </a:xfrm>
          <a:prstGeom prst="rect">
            <a:avLst/>
          </a:prstGeom>
          <a:no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rgbClr val="92D050"/>
              </a:buClr>
              <a:buSzPts val="2100"/>
              <a:buFont typeface="Open Sans"/>
              <a:buNone/>
            </a:pPr>
            <a:r>
              <a:rPr lang="en" sz="3300" b="1"/>
              <a:t>Create a Sound Creature</a:t>
            </a:r>
            <a:endParaRPr sz="3300" b="1"/>
          </a:p>
        </p:txBody>
      </p:sp>
      <p:pic>
        <p:nvPicPr>
          <p:cNvPr id="85" name="Google Shape;85;p18" descr="A picture containing food&#10;&#10;Description automatically generated"/>
          <p:cNvPicPr preferRelativeResize="0">
            <a:picLocks noGrp="1"/>
          </p:cNvPicPr>
          <p:nvPr>
            <p:ph type="body" idx="1"/>
          </p:nvPr>
        </p:nvPicPr>
        <p:blipFill rotWithShape="1">
          <a:blip r:embed="rId3">
            <a:alphaModFix/>
          </a:blip>
          <a:srcRect/>
          <a:stretch/>
        </p:blipFill>
        <p:spPr>
          <a:xfrm>
            <a:off x="1574999" y="638351"/>
            <a:ext cx="5856900" cy="4394400"/>
          </a:xfrm>
          <a:prstGeom prst="rect">
            <a:avLst/>
          </a:prstGeom>
          <a:noFill/>
          <a:ln w="19050" cap="flat" cmpd="sng">
            <a:solidFill>
              <a:srgbClr val="C00000"/>
            </a:solidFill>
            <a:prstDash val="solid"/>
            <a:miter lim="800000"/>
            <a:headEnd type="none" w="sm" len="sm"/>
            <a:tailEnd type="none" w="sm" len="sm"/>
          </a:ln>
        </p:spPr>
      </p:pic>
      <p:sp>
        <p:nvSpPr>
          <p:cNvPr id="86" name="Google Shape;86;p18"/>
          <p:cNvSpPr txBox="1"/>
          <p:nvPr/>
        </p:nvSpPr>
        <p:spPr>
          <a:xfrm>
            <a:off x="4880410" y="4778953"/>
            <a:ext cx="25515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200" b="0" i="0" u="none" strike="noStrike" cap="none">
                <a:solidFill>
                  <a:schemeClr val="lt1"/>
                </a:solidFill>
                <a:latin typeface="Calibri"/>
                <a:ea typeface="Calibri"/>
                <a:cs typeface="Calibri"/>
                <a:sym typeface="Calibri"/>
              </a:rPr>
              <a:t>Arthur Boyd, Butterfly Man (Red) 1970</a:t>
            </a:r>
            <a:endParaRPr sz="110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90"/>
        <p:cNvGrpSpPr/>
        <p:nvPr/>
      </p:nvGrpSpPr>
      <p:grpSpPr>
        <a:xfrm>
          <a:off x="0" y="0"/>
          <a:ext cx="0" cy="0"/>
          <a:chOff x="0" y="0"/>
          <a:chExt cx="0" cy="0"/>
        </a:xfrm>
      </p:grpSpPr>
      <p:pic>
        <p:nvPicPr>
          <p:cNvPr id="91" name="Google Shape;91;p19" descr="For more great tracks visit: https://soundcloud.com/josh_chesterfield&#10;&#10;I thought this would help people decide where they stand on the Robin Thicke plagiarism debate which the Gaye family are taking to court." title="Robin Thicke - Blurred Lines VS Marvin Gaye - Got to Give it Up">
            <a:hlinkClick r:id="rId3"/>
          </p:cNvPr>
          <p:cNvPicPr preferRelativeResize="0"/>
          <p:nvPr/>
        </p:nvPicPr>
        <p:blipFill>
          <a:blip r:embed="rId4">
            <a:alphaModFix/>
          </a:blip>
          <a:stretch>
            <a:fillRect/>
          </a:stretch>
        </p:blipFill>
        <p:spPr>
          <a:xfrm>
            <a:off x="1143026" y="0"/>
            <a:ext cx="6857981"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10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0" y="1509876"/>
            <a:ext cx="9144000" cy="2529300"/>
          </a:xfrm>
          <a:prstGeom prst="rect">
            <a:avLst/>
          </a:prstGeom>
        </p:spPr>
        <p:txBody>
          <a:bodyPr spcFirstLastPara="1" wrap="square" lIns="68575" tIns="34275" rIns="68575" bIns="34275" anchor="ctr" anchorCtr="0">
            <a:noAutofit/>
          </a:bodyPr>
          <a:lstStyle/>
          <a:p>
            <a:pPr marL="0" lvl="0" indent="0" algn="l" rtl="0">
              <a:spcBef>
                <a:spcPts val="0"/>
              </a:spcBef>
              <a:spcAft>
                <a:spcPts val="0"/>
              </a:spcAft>
              <a:buNone/>
            </a:pPr>
            <a:r>
              <a:rPr lang="en" sz="11900" b="1" dirty="0"/>
              <a:t>COPYRIGHT</a:t>
            </a:r>
            <a:endParaRPr sz="11900" b="1" dirty="0"/>
          </a:p>
        </p:txBody>
      </p:sp>
      <p:sp>
        <p:nvSpPr>
          <p:cNvPr id="98" name="Google Shape;98;p20"/>
          <p:cNvSpPr txBox="1"/>
          <p:nvPr/>
        </p:nvSpPr>
        <p:spPr>
          <a:xfrm>
            <a:off x="154175" y="2915100"/>
            <a:ext cx="7332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solidFill>
                <a:schemeClr val="dk1"/>
              </a:solidFill>
            </a:endParaRPr>
          </a:p>
        </p:txBody>
      </p:sp>
      <p:sp>
        <p:nvSpPr>
          <p:cNvPr id="99" name="Google Shape;99;p20"/>
          <p:cNvSpPr txBox="1"/>
          <p:nvPr/>
        </p:nvSpPr>
        <p:spPr>
          <a:xfrm>
            <a:off x="7412175" y="4637200"/>
            <a:ext cx="7332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b="1">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04"/>
        <p:cNvGrpSpPr/>
        <p:nvPr/>
      </p:nvGrpSpPr>
      <p:grpSpPr>
        <a:xfrm>
          <a:off x="0" y="0"/>
          <a:ext cx="0" cy="0"/>
          <a:chOff x="0" y="0"/>
          <a:chExt cx="0" cy="0"/>
        </a:xfrm>
      </p:grpSpPr>
      <p:sp>
        <p:nvSpPr>
          <p:cNvPr id="105" name="Google Shape;105;p21"/>
          <p:cNvSpPr txBox="1">
            <a:spLocks noGrp="1"/>
          </p:cNvSpPr>
          <p:nvPr>
            <p:ph type="title"/>
          </p:nvPr>
        </p:nvSpPr>
        <p:spPr>
          <a:xfrm>
            <a:off x="6846425" y="1368000"/>
            <a:ext cx="2410800" cy="2407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92D050"/>
              </a:buClr>
              <a:buSzPts val="2400"/>
              <a:buFont typeface="Calibri"/>
              <a:buNone/>
            </a:pPr>
            <a:r>
              <a:rPr lang="en" sz="2400" b="1"/>
              <a:t>FLATTERY OR IMITATION?</a:t>
            </a:r>
            <a:endParaRPr>
              <a:latin typeface="Arial"/>
              <a:ea typeface="Arial"/>
              <a:cs typeface="Arial"/>
              <a:sym typeface="Arial"/>
            </a:endParaRPr>
          </a:p>
        </p:txBody>
      </p:sp>
      <p:pic>
        <p:nvPicPr>
          <p:cNvPr id="106" name="Google Shape;106;p21"/>
          <p:cNvPicPr preferRelativeResize="0"/>
          <p:nvPr/>
        </p:nvPicPr>
        <p:blipFill>
          <a:blip r:embed="rId3">
            <a:alphaModFix/>
          </a:blip>
          <a:stretch>
            <a:fillRect/>
          </a:stretch>
        </p:blipFill>
        <p:spPr>
          <a:xfrm>
            <a:off x="2448474" y="0"/>
            <a:ext cx="4247041" cy="5143500"/>
          </a:xfrm>
          <a:prstGeom prst="rect">
            <a:avLst/>
          </a:prstGeom>
          <a:noFill/>
          <a:ln>
            <a:noFill/>
          </a:ln>
        </p:spPr>
      </p:pic>
      <p:sp>
        <p:nvSpPr>
          <p:cNvPr id="107" name="Google Shape;107;p21"/>
          <p:cNvSpPr txBox="1"/>
          <p:nvPr/>
        </p:nvSpPr>
        <p:spPr>
          <a:xfrm>
            <a:off x="2448475" y="4543200"/>
            <a:ext cx="1584600" cy="600300"/>
          </a:xfrm>
          <a:prstGeom prst="rect">
            <a:avLst/>
          </a:prstGeom>
          <a:solidFill>
            <a:schemeClr val="lt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chemeClr val="dk1"/>
                </a:solidFill>
                <a:uFill>
                  <a:noFill/>
                </a:uFill>
                <a:hlinkClick r:id="rId4">
                  <a:extLst>
                    <a:ext uri="{A12FA001-AC4F-418D-AE19-62706E023703}">
                      <ahyp:hlinkClr xmlns:ahyp="http://schemas.microsoft.com/office/drawing/2018/hyperlinkcolor" val="tx"/>
                    </a:ext>
                  </a:extLst>
                </a:hlinkClick>
              </a:rPr>
              <a:t>"marvin gaye"</a:t>
            </a:r>
            <a:r>
              <a:rPr lang="en" sz="900">
                <a:solidFill>
                  <a:schemeClr val="dk1"/>
                </a:solidFill>
              </a:rPr>
              <a:t> by </a:t>
            </a:r>
            <a:r>
              <a:rPr lang="en" sz="900">
                <a:solidFill>
                  <a:schemeClr val="dk1"/>
                </a:solidFill>
                <a:uFill>
                  <a:noFill/>
                </a:uFill>
                <a:hlinkClick r:id="rId5">
                  <a:extLst>
                    <a:ext uri="{A12FA001-AC4F-418D-AE19-62706E023703}">
                      <ahyp:hlinkClr xmlns:ahyp="http://schemas.microsoft.com/office/drawing/2018/hyperlinkcolor" val="tx"/>
                    </a:ext>
                  </a:extLst>
                </a:hlinkClick>
              </a:rPr>
              <a:t>bombayhiphop</a:t>
            </a:r>
            <a:r>
              <a:rPr lang="en" sz="900">
                <a:solidFill>
                  <a:schemeClr val="dk1"/>
                </a:solidFill>
              </a:rPr>
              <a:t> is licensed under </a:t>
            </a:r>
            <a:r>
              <a:rPr lang="en" sz="900">
                <a:solidFill>
                  <a:schemeClr val="dk1"/>
                </a:solidFill>
                <a:uFill>
                  <a:noFill/>
                </a:uFill>
                <a:hlinkClick r:id="rId6">
                  <a:extLst>
                    <a:ext uri="{A12FA001-AC4F-418D-AE19-62706E023703}">
                      <ahyp:hlinkClr xmlns:ahyp="http://schemas.microsoft.com/office/drawing/2018/hyperlinkcolor" val="tx"/>
                    </a:ext>
                  </a:extLst>
                </a:hlinkClick>
              </a:rPr>
              <a:t>CC BY 2.0</a:t>
            </a:r>
            <a:endParaRPr sz="1100">
              <a:solidFill>
                <a:schemeClr val="dk1"/>
              </a:solidFill>
            </a:endParaRPr>
          </a:p>
        </p:txBody>
      </p:sp>
      <p:sp>
        <p:nvSpPr>
          <p:cNvPr id="108" name="Google Shape;108;p21"/>
          <p:cNvSpPr txBox="1"/>
          <p:nvPr/>
        </p:nvSpPr>
        <p:spPr>
          <a:xfrm>
            <a:off x="314400" y="2094600"/>
            <a:ext cx="1823400" cy="954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500" b="1">
                <a:solidFill>
                  <a:schemeClr val="dk1"/>
                </a:solidFill>
              </a:rPr>
              <a:t>BLURRED</a:t>
            </a:r>
            <a:endParaRPr sz="2500" b="1">
              <a:solidFill>
                <a:schemeClr val="dk1"/>
              </a:solidFill>
            </a:endParaRPr>
          </a:p>
          <a:p>
            <a:pPr marL="0" lvl="0" indent="0" algn="l" rtl="0">
              <a:spcBef>
                <a:spcPts val="0"/>
              </a:spcBef>
              <a:spcAft>
                <a:spcPts val="0"/>
              </a:spcAft>
              <a:buNone/>
            </a:pPr>
            <a:r>
              <a:rPr lang="en" sz="2500" b="1">
                <a:solidFill>
                  <a:schemeClr val="dk1"/>
                </a:solidFill>
              </a:rPr>
              <a:t>LINES</a:t>
            </a:r>
            <a:endParaRPr sz="2500" b="1">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13"/>
        <p:cNvGrpSpPr/>
        <p:nvPr/>
      </p:nvGrpSpPr>
      <p:grpSpPr>
        <a:xfrm>
          <a:off x="0" y="0"/>
          <a:ext cx="0" cy="0"/>
          <a:chOff x="0" y="0"/>
          <a:chExt cx="0" cy="0"/>
        </a:xfrm>
      </p:grpSpPr>
      <p:sp>
        <p:nvSpPr>
          <p:cNvPr id="114" name="Google Shape;114;p22"/>
          <p:cNvSpPr txBox="1">
            <a:spLocks noGrp="1"/>
          </p:cNvSpPr>
          <p:nvPr>
            <p:ph type="title"/>
          </p:nvPr>
        </p:nvSpPr>
        <p:spPr>
          <a:xfrm>
            <a:off x="393700" y="165100"/>
            <a:ext cx="8356500" cy="823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92D050"/>
              </a:buClr>
              <a:buSzPts val="2400"/>
              <a:buFont typeface="Calibri"/>
              <a:buNone/>
            </a:pPr>
            <a:r>
              <a:rPr lang="en" sz="2400" b="1"/>
              <a:t>READ THIS STATEMENT FROM ROBIN THICKE</a:t>
            </a:r>
            <a:endParaRPr>
              <a:latin typeface="Arial"/>
              <a:ea typeface="Arial"/>
              <a:cs typeface="Arial"/>
              <a:sym typeface="Arial"/>
            </a:endParaRPr>
          </a:p>
        </p:txBody>
      </p:sp>
      <p:sp>
        <p:nvSpPr>
          <p:cNvPr id="115" name="Google Shape;115;p22"/>
          <p:cNvSpPr txBox="1"/>
          <p:nvPr/>
        </p:nvSpPr>
        <p:spPr>
          <a:xfrm>
            <a:off x="1949700" y="1407200"/>
            <a:ext cx="5244600" cy="3055500"/>
          </a:xfrm>
          <a:prstGeom prst="rect">
            <a:avLst/>
          </a:prstGeom>
          <a:noFill/>
          <a:ln w="28575" cap="flat" cmpd="sng">
            <a:solidFill>
              <a:srgbClr val="FFFFFF"/>
            </a:solidFill>
            <a:prstDash val="solid"/>
            <a:miter lim="800000"/>
            <a:headEnd type="none" w="sm" len="sm"/>
            <a:tailEnd type="none" w="sm" len="sm"/>
          </a:ln>
        </p:spPr>
        <p:txBody>
          <a:bodyPr spcFirstLastPara="1" wrap="square" lIns="68575" tIns="34275" rIns="68575" bIns="34275" anchor="t" anchorCtr="0">
            <a:spAutoFit/>
          </a:bodyPr>
          <a:lstStyle/>
          <a:p>
            <a:pPr marL="0" marR="0" lvl="0" indent="0" algn="l" rtl="0">
              <a:spcBef>
                <a:spcPts val="0"/>
              </a:spcBef>
              <a:spcAft>
                <a:spcPts val="0"/>
              </a:spcAft>
              <a:buNone/>
            </a:pPr>
            <a:endParaRPr i="0" u="none" strike="noStrike" cap="none" dirty="0">
              <a:solidFill>
                <a:srgbClr val="FFFFFF"/>
              </a:solidFill>
            </a:endParaRPr>
          </a:p>
          <a:p>
            <a:pPr marL="0" marR="0" lvl="0" indent="0" algn="ctr" rtl="0">
              <a:spcBef>
                <a:spcPts val="0"/>
              </a:spcBef>
              <a:spcAft>
                <a:spcPts val="0"/>
              </a:spcAft>
              <a:buNone/>
            </a:pPr>
            <a:r>
              <a:rPr lang="en" i="0" u="none" strike="noStrike" cap="none" dirty="0">
                <a:solidFill>
                  <a:srgbClr val="FFFFFF"/>
                </a:solidFill>
              </a:rPr>
              <a:t> "Pharrell and I were in the studio and I told him that one of my </a:t>
            </a:r>
            <a:r>
              <a:rPr lang="en" i="0" u="none" strike="noStrike" cap="none" dirty="0" err="1">
                <a:solidFill>
                  <a:srgbClr val="FFFFFF"/>
                </a:solidFill>
              </a:rPr>
              <a:t>favourite</a:t>
            </a:r>
            <a:r>
              <a:rPr lang="en" i="0" u="none" strike="noStrike" cap="none" dirty="0">
                <a:solidFill>
                  <a:srgbClr val="FFFFFF"/>
                </a:solidFill>
              </a:rPr>
              <a:t> songs of all time was Marvin Gaye's Got to Give It Up," Thicke told GQ. "I was like, 'Damn, we should make something like that, something with that groove.' Then he started playing a little something and we literally wrote the song in about a half-hour and recorded it.”: R</a:t>
            </a:r>
            <a:r>
              <a:rPr lang="en" dirty="0">
                <a:solidFill>
                  <a:srgbClr val="FFFFFF"/>
                </a:solidFill>
              </a:rPr>
              <a:t>obin Thicke, The Guardian, 2013.</a:t>
            </a:r>
            <a:endParaRPr dirty="0">
              <a:solidFill>
                <a:srgbClr val="FFFFFF"/>
              </a:solidFill>
            </a:endParaRPr>
          </a:p>
          <a:p>
            <a:pPr marL="0" marR="0" lvl="0" indent="0" algn="ctr" rtl="0">
              <a:spcBef>
                <a:spcPts val="0"/>
              </a:spcBef>
              <a:spcAft>
                <a:spcPts val="0"/>
              </a:spcAft>
              <a:buNone/>
            </a:pPr>
            <a:endParaRPr dirty="0">
              <a:solidFill>
                <a:srgbClr val="FFFFFF"/>
              </a:solidFill>
            </a:endParaRPr>
          </a:p>
          <a:p>
            <a:pPr marL="0" marR="0" lvl="0" indent="0" algn="ctr" rtl="0">
              <a:spcBef>
                <a:spcPts val="0"/>
              </a:spcBef>
              <a:spcAft>
                <a:spcPts val="0"/>
              </a:spcAft>
              <a:buNone/>
            </a:pPr>
            <a:endParaRPr sz="1300" dirty="0">
              <a:solidFill>
                <a:srgbClr val="FFFFFF"/>
              </a:solidFill>
            </a:endParaRPr>
          </a:p>
          <a:p>
            <a:pPr marL="0" marR="0" lvl="0" indent="0" algn="ctr" rtl="0">
              <a:spcBef>
                <a:spcPts val="0"/>
              </a:spcBef>
              <a:spcAft>
                <a:spcPts val="0"/>
              </a:spcAft>
              <a:buNone/>
            </a:pPr>
            <a:endParaRPr sz="1300" dirty="0">
              <a:solidFill>
                <a:srgbClr val="FFFFFF"/>
              </a:solidFill>
            </a:endParaRPr>
          </a:p>
          <a:p>
            <a:pPr marL="0" marR="0" lvl="0" indent="0" algn="ctr" rtl="0">
              <a:spcBef>
                <a:spcPts val="0"/>
              </a:spcBef>
              <a:spcAft>
                <a:spcPts val="0"/>
              </a:spcAft>
              <a:buNone/>
            </a:pPr>
            <a:endParaRPr sz="1300" dirty="0">
              <a:solidFill>
                <a:srgbClr val="FFFFFF"/>
              </a:solidFill>
            </a:endParaRPr>
          </a:p>
          <a:p>
            <a:pPr marL="0" marR="0" lvl="0" indent="0" algn="ctr" rtl="0">
              <a:spcBef>
                <a:spcPts val="0"/>
              </a:spcBef>
              <a:spcAft>
                <a:spcPts val="0"/>
              </a:spcAft>
              <a:buNone/>
            </a:pPr>
            <a:endParaRPr sz="1300" b="1" i="0" u="none" strike="noStrike" cap="none" dirty="0">
              <a:solidFill>
                <a:srgbClr val="FFFFFF"/>
              </a:solidFill>
            </a:endParaRPr>
          </a:p>
          <a:p>
            <a:pPr marL="0" marR="0" lvl="0" indent="0" algn="ctr" rtl="0">
              <a:spcBef>
                <a:spcPts val="0"/>
              </a:spcBef>
              <a:spcAft>
                <a:spcPts val="0"/>
              </a:spcAft>
              <a:buNone/>
            </a:pPr>
            <a:r>
              <a:rPr lang="en" sz="1500" b="1" i="0" u="none" strike="noStrike" cap="none" dirty="0">
                <a:solidFill>
                  <a:srgbClr val="FFFFFF"/>
                </a:solidFill>
              </a:rPr>
              <a:t>Does this statement qualify as admitting copyright infringement? Or is it still only flattery?</a:t>
            </a:r>
            <a:endParaRPr dirty="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3"/>
          <p:cNvSpPr txBox="1">
            <a:spLocks noGrp="1"/>
          </p:cNvSpPr>
          <p:nvPr>
            <p:ph type="title"/>
          </p:nvPr>
        </p:nvSpPr>
        <p:spPr>
          <a:xfrm>
            <a:off x="2043734" y="2074650"/>
            <a:ext cx="5056532" cy="9942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 sz="6000" b="1" dirty="0"/>
              <a:t>VOTE NOW</a:t>
            </a:r>
            <a:endParaRPr sz="6000" b="1" dirty="0"/>
          </a:p>
        </p:txBody>
      </p:sp>
    </p:spTree>
  </p:cSld>
  <p:clrMapOvr>
    <a:masterClrMapping/>
  </p:clrMapOvr>
</p:sld>
</file>

<file path=ppt/theme/theme1.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1492</Words>
  <Application>Microsoft Macintosh PowerPoint</Application>
  <PresentationFormat>On-screen Show (16:9)</PresentationFormat>
  <Paragraphs>161</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Open Sans</vt:lpstr>
      <vt:lpstr>Times New Roman</vt:lpstr>
      <vt:lpstr>Simple Dark</vt:lpstr>
      <vt:lpstr>SOUNDS IN THE AGE OF SOCIAL MEDIA</vt:lpstr>
      <vt:lpstr>WHAT WE WILL COVER</vt:lpstr>
      <vt:lpstr>PowerPoint Presentation</vt:lpstr>
      <vt:lpstr>Create a Sound Creature</vt:lpstr>
      <vt:lpstr>PowerPoint Presentation</vt:lpstr>
      <vt:lpstr>COPYRIGHT</vt:lpstr>
      <vt:lpstr>FLATTERY OR IMITATION?</vt:lpstr>
      <vt:lpstr>READ THIS STATEMENT FROM ROBIN THICKE</vt:lpstr>
      <vt:lpstr>VOTE NOW</vt:lpstr>
      <vt:lpstr>PowerPoint Presentation</vt:lpstr>
      <vt:lpstr>PowerPoint Presentation</vt:lpstr>
      <vt:lpstr>#DANCECHALLENGE</vt:lpstr>
      <vt:lpstr>PowerPoint Presentation</vt:lpstr>
      <vt:lpstr>PowerPoint Presentation</vt:lpstr>
      <vt:lpstr>ARTIFICIALITY</vt:lpstr>
      <vt:lpstr>MEET MIQUELA ...</vt:lpstr>
      <vt:lpstr>PowerPoint Presentation</vt:lpstr>
      <vt:lpstr>PowerPoint Presentation</vt:lpstr>
      <vt:lpstr>DESIGN YOUR OWN AI POPSTAR OR INFLUENCER </vt:lpstr>
      <vt:lpstr>“SCANDAL for AI ARTIST”</vt:lpstr>
      <vt:lpstr>“TRIUMPH for AI POPSTAR”</vt:lpstr>
      <vt:lpstr>PowerPoint Presentation</vt:lpstr>
      <vt:lpstr>CLOSING REFLECTIONS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SOUNDS IN THE AGE OF SOCIAL MEDIA</dc:title>
  <cp:lastModifiedBy>P.J. Wall</cp:lastModifiedBy>
  <cp:revision>1</cp:revision>
  <dcterms:modified xsi:type="dcterms:W3CDTF">2022-09-22T18:13:30Z</dcterms:modified>
</cp:coreProperties>
</file>